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62" r:id="rId4"/>
    <p:sldId id="261" r:id="rId5"/>
    <p:sldId id="263" r:id="rId6"/>
    <p:sldId id="287" r:id="rId7"/>
    <p:sldId id="266" r:id="rId8"/>
    <p:sldId id="299" r:id="rId9"/>
    <p:sldId id="326" r:id="rId10"/>
    <p:sldId id="300" r:id="rId11"/>
    <p:sldId id="268" r:id="rId12"/>
    <p:sldId id="322" r:id="rId13"/>
    <p:sldId id="323" r:id="rId14"/>
    <p:sldId id="265" r:id="rId15"/>
    <p:sldId id="269" r:id="rId16"/>
    <p:sldId id="270" r:id="rId17"/>
    <p:sldId id="271" r:id="rId18"/>
    <p:sldId id="277" r:id="rId19"/>
    <p:sldId id="272" r:id="rId20"/>
    <p:sldId id="273" r:id="rId21"/>
    <p:sldId id="278" r:id="rId22"/>
    <p:sldId id="276" r:id="rId23"/>
    <p:sldId id="279" r:id="rId24"/>
    <p:sldId id="274" r:id="rId25"/>
    <p:sldId id="315" r:id="rId26"/>
    <p:sldId id="285" r:id="rId27"/>
    <p:sldId id="281" r:id="rId28"/>
    <p:sldId id="282" r:id="rId29"/>
    <p:sldId id="327" r:id="rId30"/>
    <p:sldId id="283" r:id="rId31"/>
    <p:sldId id="324" r:id="rId32"/>
    <p:sldId id="319" r:id="rId33"/>
    <p:sldId id="264" r:id="rId34"/>
    <p:sldId id="325" r:id="rId35"/>
    <p:sldId id="318" r:id="rId36"/>
    <p:sldId id="328" r:id="rId37"/>
    <p:sldId id="280" r:id="rId38"/>
    <p:sldId id="284" r:id="rId39"/>
    <p:sldId id="301" r:id="rId40"/>
    <p:sldId id="297" r:id="rId41"/>
    <p:sldId id="291" r:id="rId42"/>
    <p:sldId id="292" r:id="rId43"/>
    <p:sldId id="293" r:id="rId44"/>
    <p:sldId id="290" r:id="rId45"/>
    <p:sldId id="295" r:id="rId46"/>
    <p:sldId id="296" r:id="rId47"/>
    <p:sldId id="294" r:id="rId48"/>
    <p:sldId id="302" r:id="rId49"/>
    <p:sldId id="303" r:id="rId50"/>
    <p:sldId id="304" r:id="rId51"/>
    <p:sldId id="305" r:id="rId52"/>
    <p:sldId id="298" r:id="rId53"/>
    <p:sldId id="306" r:id="rId54"/>
    <p:sldId id="307" r:id="rId55"/>
    <p:sldId id="309" r:id="rId56"/>
    <p:sldId id="308" r:id="rId57"/>
    <p:sldId id="310" r:id="rId58"/>
    <p:sldId id="311" r:id="rId59"/>
    <p:sldId id="313" r:id="rId60"/>
    <p:sldId id="314" r:id="rId61"/>
    <p:sldId id="312"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A269F-20AE-403B-885C-FE4E040BE738}"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E148-1B3D-499B-A731-DE940BD803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60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A269F-20AE-403B-885C-FE4E040BE738}"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160217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A269F-20AE-403B-885C-FE4E040BE738}"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199746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A269F-20AE-403B-885C-FE4E040BE738}"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236868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A269F-20AE-403B-885C-FE4E040BE738}"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1E148-1B3D-499B-A731-DE940BD803D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45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A269F-20AE-403B-885C-FE4E040BE738}"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136117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A269F-20AE-403B-885C-FE4E040BE738}"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257467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A269F-20AE-403B-885C-FE4E040BE738}"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152491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FA269F-20AE-403B-885C-FE4E040BE738}" type="datetimeFigureOut">
              <a:rPr lang="en-US" smtClean="0"/>
              <a:t>3/2/2019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38446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FA269F-20AE-403B-885C-FE4E040BE738}" type="datetimeFigureOut">
              <a:rPr lang="en-US" smtClean="0"/>
              <a:t>3/2/2019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681E148-1B3D-499B-A731-DE940BD803D6}" type="slidenum">
              <a:rPr lang="en-US" smtClean="0"/>
              <a:t>‹#›</a:t>
            </a:fld>
            <a:endParaRPr lang="en-US"/>
          </a:p>
        </p:txBody>
      </p:sp>
    </p:spTree>
    <p:extLst>
      <p:ext uri="{BB962C8B-B14F-4D97-AF65-F5344CB8AC3E}">
        <p14:creationId xmlns:p14="http://schemas.microsoft.com/office/powerpoint/2010/main" val="3596167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2FA269F-20AE-403B-885C-FE4E040BE738}"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1E148-1B3D-499B-A731-DE940BD803D6}" type="slidenum">
              <a:rPr lang="en-US" smtClean="0"/>
              <a:t>‹#›</a:t>
            </a:fld>
            <a:endParaRPr lang="en-US"/>
          </a:p>
        </p:txBody>
      </p:sp>
    </p:spTree>
    <p:extLst>
      <p:ext uri="{BB962C8B-B14F-4D97-AF65-F5344CB8AC3E}">
        <p14:creationId xmlns:p14="http://schemas.microsoft.com/office/powerpoint/2010/main" val="247232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FA269F-20AE-403B-885C-FE4E040BE738}" type="datetimeFigureOut">
              <a:rPr lang="en-US" smtClean="0"/>
              <a:t>3/2/2019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681E148-1B3D-499B-A731-DE940BD803D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0084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openreview.net/forum?id=BJ5UeU9x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0A23-135D-4762-B54E-E4EBDAFDB8C2}"/>
              </a:ext>
            </a:extLst>
          </p:cNvPr>
          <p:cNvSpPr>
            <a:spLocks noGrp="1"/>
          </p:cNvSpPr>
          <p:nvPr>
            <p:ph type="ctrTitle"/>
          </p:nvPr>
        </p:nvSpPr>
        <p:spPr/>
        <p:txBody>
          <a:bodyPr>
            <a:normAutofit fontScale="90000"/>
          </a:bodyPr>
          <a:lstStyle/>
          <a:p>
            <a:r>
              <a:rPr lang="en-US" dirty="0"/>
              <a:t>Visualizing Deep Neural Network Decisions: Prediction Difference Analysis</a:t>
            </a:r>
          </a:p>
        </p:txBody>
      </p:sp>
      <p:sp>
        <p:nvSpPr>
          <p:cNvPr id="3" name="Subtitle 2">
            <a:extLst>
              <a:ext uri="{FF2B5EF4-FFF2-40B4-BE49-F238E27FC236}">
                <a16:creationId xmlns:a16="http://schemas.microsoft.com/office/drawing/2014/main" id="{AB80AF66-D80A-4193-BCDD-0D18C983E606}"/>
              </a:ext>
            </a:extLst>
          </p:cNvPr>
          <p:cNvSpPr>
            <a:spLocks noGrp="1"/>
          </p:cNvSpPr>
          <p:nvPr>
            <p:ph type="subTitle" idx="1"/>
          </p:nvPr>
        </p:nvSpPr>
        <p:spPr/>
        <p:txBody>
          <a:bodyPr>
            <a:normAutofit fontScale="85000" lnSpcReduction="20000"/>
          </a:bodyPr>
          <a:lstStyle/>
          <a:p>
            <a:r>
              <a:rPr lang="en-US" dirty="0"/>
              <a:t>Authors: Luisa M </a:t>
            </a:r>
            <a:r>
              <a:rPr lang="en-US" dirty="0" err="1"/>
              <a:t>Zintgraf</a:t>
            </a:r>
            <a:r>
              <a:rPr lang="en-US" dirty="0"/>
              <a:t>, Taco S Cohen, </a:t>
            </a:r>
            <a:r>
              <a:rPr lang="en-US" dirty="0" err="1"/>
              <a:t>Tameem</a:t>
            </a:r>
            <a:r>
              <a:rPr lang="en-US" dirty="0"/>
              <a:t> Adel, Max Welling</a:t>
            </a:r>
          </a:p>
          <a:p>
            <a:r>
              <a:rPr lang="en-US" dirty="0"/>
              <a:t>Published as a conference paper at ICLR 2017</a:t>
            </a:r>
          </a:p>
          <a:p>
            <a:r>
              <a:rPr lang="en-US" dirty="0"/>
              <a:t>Presentation by Michael Lan</a:t>
            </a:r>
          </a:p>
        </p:txBody>
      </p:sp>
    </p:spTree>
    <p:extLst>
      <p:ext uri="{BB962C8B-B14F-4D97-AF65-F5344CB8AC3E}">
        <p14:creationId xmlns:p14="http://schemas.microsoft.com/office/powerpoint/2010/main" val="278968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AFF2-0C5C-46F4-A9B2-4D1F5B149F9B}"/>
              </a:ext>
            </a:extLst>
          </p:cNvPr>
          <p:cNvSpPr>
            <a:spLocks noGrp="1"/>
          </p:cNvSpPr>
          <p:nvPr>
            <p:ph type="title"/>
          </p:nvPr>
        </p:nvSpPr>
        <p:spPr/>
        <p:txBody>
          <a:bodyPr/>
          <a:lstStyle/>
          <a:p>
            <a:r>
              <a:rPr lang="en-US" dirty="0"/>
              <a:t>Previous Related Work</a:t>
            </a:r>
          </a:p>
        </p:txBody>
      </p:sp>
      <p:sp>
        <p:nvSpPr>
          <p:cNvPr id="3" name="Content Placeholder 2">
            <a:extLst>
              <a:ext uri="{FF2B5EF4-FFF2-40B4-BE49-F238E27FC236}">
                <a16:creationId xmlns:a16="http://schemas.microsoft.com/office/drawing/2014/main" id="{F5133A32-7B91-427C-A6E7-C9584157DB02}"/>
              </a:ext>
            </a:extLst>
          </p:cNvPr>
          <p:cNvSpPr>
            <a:spLocks noGrp="1"/>
          </p:cNvSpPr>
          <p:nvPr>
            <p:ph idx="1"/>
          </p:nvPr>
        </p:nvSpPr>
        <p:spPr/>
        <p:txBody>
          <a:bodyPr>
            <a:normAutofit/>
          </a:bodyPr>
          <a:lstStyle/>
          <a:p>
            <a:pPr>
              <a:buFont typeface="Wingdings" panose="05000000000000000000" pitchFamily="2" charset="2"/>
              <a:buChar char="§"/>
            </a:pPr>
            <a:r>
              <a:rPr lang="en-US" sz="2800" dirty="0"/>
              <a:t> Feature Visualization for Medical Image Classification: Papers such as “Describing the brain in autism in five dimensions” (Ecker et al, 2010) usually just plot the weights of a linear classifier. But some argue, as in “On the interpretation of weight vectors of linear models in multivariate neuroimaging” (</a:t>
            </a:r>
            <a:r>
              <a:rPr lang="en-US" sz="2800" dirty="0" err="1"/>
              <a:t>Haufe</a:t>
            </a:r>
            <a:r>
              <a:rPr lang="en-US" sz="2800" dirty="0"/>
              <a:t> et al, 2014), that these interpretations are misleading.</a:t>
            </a:r>
          </a:p>
          <a:p>
            <a:pPr>
              <a:buFont typeface="Wingdings" panose="05000000000000000000" pitchFamily="2" charset="2"/>
              <a:buChar char="§"/>
            </a:pPr>
            <a:r>
              <a:rPr lang="en-US" sz="2800" b="1" dirty="0"/>
              <a:t> It will be shown in the Experiments section of this talk that this paper’s method is clearer than weight plotting at showing which features contribute more to classification</a:t>
            </a:r>
          </a:p>
        </p:txBody>
      </p:sp>
    </p:spTree>
    <p:extLst>
      <p:ext uri="{BB962C8B-B14F-4D97-AF65-F5344CB8AC3E}">
        <p14:creationId xmlns:p14="http://schemas.microsoft.com/office/powerpoint/2010/main" val="155726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Explanation of Method: Introduction</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This paper’s method is based on a method by </a:t>
            </a:r>
            <a:r>
              <a:rPr lang="en-US" sz="2800" dirty="0" err="1"/>
              <a:t>Robnik-Šikonja</a:t>
            </a:r>
            <a:r>
              <a:rPr lang="en-US" sz="2800" dirty="0"/>
              <a:t> &amp; </a:t>
            </a:r>
            <a:r>
              <a:rPr lang="en-US" sz="2800" dirty="0" err="1"/>
              <a:t>Kononenko</a:t>
            </a:r>
            <a:r>
              <a:rPr lang="en-US" sz="2800" dirty="0"/>
              <a:t> (2008). The original method is called “Prediction Difference Analysis” (PDA)</a:t>
            </a:r>
          </a:p>
          <a:p>
            <a:pPr>
              <a:buFont typeface="Wingdings" panose="05000000000000000000" pitchFamily="2" charset="2"/>
              <a:buChar char="§"/>
            </a:pPr>
            <a:r>
              <a:rPr lang="en-US" sz="2800" dirty="0"/>
              <a:t> Can be applied to any image classifier neural network, not just Convolutional NNs</a:t>
            </a:r>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141125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Explanation of Method: Introduction</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This presentation mentions feature x</a:t>
            </a:r>
            <a:r>
              <a:rPr lang="en-US" sz="2800" baseline="-25000" dirty="0"/>
              <a:t>i</a:t>
            </a:r>
            <a:r>
              <a:rPr lang="en-US" sz="2800" dirty="0"/>
              <a:t> . When applying method to CNN, note that each pixel x</a:t>
            </a:r>
            <a:r>
              <a:rPr lang="en-US" sz="2800" baseline="-25000" dirty="0"/>
              <a:t>i</a:t>
            </a:r>
            <a:r>
              <a:rPr lang="en-US" sz="2800" dirty="0"/>
              <a:t> is a feature (it is the lowest level feature), so each “feature” refers to a pixel in the input image. </a:t>
            </a:r>
          </a:p>
        </p:txBody>
      </p:sp>
      <p:pic>
        <p:nvPicPr>
          <p:cNvPr id="1026" name="Picture 2" descr="Image result for convolutional neural network">
            <a:extLst>
              <a:ext uri="{FF2B5EF4-FFF2-40B4-BE49-F238E27FC236}">
                <a16:creationId xmlns:a16="http://schemas.microsoft.com/office/drawing/2014/main" id="{846F89EC-9764-4FC4-8B28-9811925DD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 y="3312367"/>
            <a:ext cx="12192000" cy="295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1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Explanation of Method: Introduction</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Nodes in hidden layers are also considered features, but are not called pixels.</a:t>
            </a:r>
          </a:p>
        </p:txBody>
      </p:sp>
      <p:pic>
        <p:nvPicPr>
          <p:cNvPr id="1026" name="Picture 2" descr="Image result for convolutional neural network">
            <a:extLst>
              <a:ext uri="{FF2B5EF4-FFF2-40B4-BE49-F238E27FC236}">
                <a16:creationId xmlns:a16="http://schemas.microsoft.com/office/drawing/2014/main" id="{846F89EC-9764-4FC4-8B28-9811925DD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 y="3312367"/>
            <a:ext cx="12192000" cy="295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5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Prediction Difference Analysis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This method measures how RELEVANT a feature x</a:t>
            </a:r>
            <a:r>
              <a:rPr lang="en-US" sz="2800" baseline="-25000" dirty="0"/>
              <a:t>i</a:t>
            </a:r>
            <a:r>
              <a:rPr lang="en-US" sz="2800" dirty="0"/>
              <a:t> is for predicting whether an image is in class C or not. Let x  = vector of features.</a:t>
            </a:r>
          </a:p>
          <a:p>
            <a:pPr>
              <a:buFont typeface="Wingdings" panose="05000000000000000000" pitchFamily="2" charset="2"/>
              <a:buChar char="§"/>
            </a:pPr>
            <a:r>
              <a:rPr lang="en-US" sz="2800" dirty="0"/>
              <a:t>Let 		= probability the image is in C given features</a:t>
            </a:r>
          </a:p>
          <a:p>
            <a:pPr>
              <a:buFont typeface="Wingdings" panose="05000000000000000000" pitchFamily="2" charset="2"/>
              <a:buChar char="§"/>
            </a:pPr>
            <a:r>
              <a:rPr lang="en-US" sz="2800" dirty="0"/>
              <a:t>Let 		= probability the image is in C given features WITHOUT FEATURE x</a:t>
            </a:r>
            <a:r>
              <a:rPr lang="en-US" sz="2800" baseline="-25000" dirty="0"/>
              <a:t>i</a:t>
            </a:r>
            <a:r>
              <a:rPr lang="en-US" sz="2800" dirty="0"/>
              <a:t> </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Relevance( x</a:t>
            </a:r>
            <a:r>
              <a:rPr lang="en-US" sz="2800" baseline="-25000" dirty="0"/>
              <a:t>i </a:t>
            </a:r>
            <a:r>
              <a:rPr lang="en-US" sz="2800" dirty="0"/>
              <a:t>)  :                 –</a:t>
            </a:r>
            <a:r>
              <a:rPr lang="en-US" dirty="0"/>
              <a:t>                  </a:t>
            </a:r>
            <a:r>
              <a:rPr lang="en-US" sz="2800" dirty="0"/>
              <a:t>  </a:t>
            </a:r>
          </a:p>
          <a:p>
            <a:pPr>
              <a:buFont typeface="Wingdings" panose="05000000000000000000" pitchFamily="2" charset="2"/>
              <a:buChar char="§"/>
            </a:pPr>
            <a:r>
              <a:rPr lang="en-US" sz="2800" dirty="0"/>
              <a:t>How will p(c) change when feature x</a:t>
            </a:r>
            <a:r>
              <a:rPr lang="en-US" sz="2800" baseline="-25000" dirty="0"/>
              <a:t>i</a:t>
            </a:r>
            <a:r>
              <a:rPr lang="en-US" sz="2800" dirty="0"/>
              <a:t> is missing?</a:t>
            </a:r>
          </a:p>
          <a:p>
            <a:endParaRPr lang="en-US" sz="2800" dirty="0"/>
          </a:p>
          <a:p>
            <a:endParaRPr lang="en-US" sz="2800" dirty="0"/>
          </a:p>
          <a:p>
            <a:endParaRPr lang="en-US" sz="2800" dirty="0"/>
          </a:p>
          <a:p>
            <a:endParaRPr lang="en-US" sz="2800" dirty="0"/>
          </a:p>
          <a:p>
            <a:endParaRPr lang="en-US" sz="2800" dirty="0"/>
          </a:p>
          <a:p>
            <a:endParaRPr lang="en-US" sz="2800" dirty="0"/>
          </a:p>
        </p:txBody>
      </p:sp>
      <p:pic>
        <p:nvPicPr>
          <p:cNvPr id="6" name="Picture 5">
            <a:extLst>
              <a:ext uri="{FF2B5EF4-FFF2-40B4-BE49-F238E27FC236}">
                <a16:creationId xmlns:a16="http://schemas.microsoft.com/office/drawing/2014/main" id="{DF6D4F3E-3C01-4F91-9488-9F30196938E3}"/>
              </a:ext>
            </a:extLst>
          </p:cNvPr>
          <p:cNvPicPr>
            <a:picLocks noChangeAspect="1"/>
          </p:cNvPicPr>
          <p:nvPr/>
        </p:nvPicPr>
        <p:blipFill>
          <a:blip r:embed="rId2"/>
          <a:stretch>
            <a:fillRect/>
          </a:stretch>
        </p:blipFill>
        <p:spPr>
          <a:xfrm>
            <a:off x="1791868" y="2748904"/>
            <a:ext cx="1029482" cy="510025"/>
          </a:xfrm>
          <a:prstGeom prst="rect">
            <a:avLst/>
          </a:prstGeom>
        </p:spPr>
      </p:pic>
      <p:pic>
        <p:nvPicPr>
          <p:cNvPr id="7" name="Picture 6">
            <a:extLst>
              <a:ext uri="{FF2B5EF4-FFF2-40B4-BE49-F238E27FC236}">
                <a16:creationId xmlns:a16="http://schemas.microsoft.com/office/drawing/2014/main" id="{92C6EDEC-1EA9-48B8-B1B6-D3D10A8E9B0D}"/>
              </a:ext>
            </a:extLst>
          </p:cNvPr>
          <p:cNvPicPr>
            <a:picLocks noChangeAspect="1"/>
          </p:cNvPicPr>
          <p:nvPr/>
        </p:nvPicPr>
        <p:blipFill>
          <a:blip r:embed="rId3"/>
          <a:stretch>
            <a:fillRect/>
          </a:stretch>
        </p:blipFill>
        <p:spPr>
          <a:xfrm>
            <a:off x="1741710" y="3275046"/>
            <a:ext cx="1129798" cy="438085"/>
          </a:xfrm>
          <a:prstGeom prst="rect">
            <a:avLst/>
          </a:prstGeom>
        </p:spPr>
      </p:pic>
      <p:pic>
        <p:nvPicPr>
          <p:cNvPr id="8" name="Picture 7">
            <a:extLst>
              <a:ext uri="{FF2B5EF4-FFF2-40B4-BE49-F238E27FC236}">
                <a16:creationId xmlns:a16="http://schemas.microsoft.com/office/drawing/2014/main" id="{0A7854A4-5E41-4244-812C-72DBDA5A71EC}"/>
              </a:ext>
            </a:extLst>
          </p:cNvPr>
          <p:cNvPicPr>
            <a:picLocks noChangeAspect="1"/>
          </p:cNvPicPr>
          <p:nvPr/>
        </p:nvPicPr>
        <p:blipFill>
          <a:blip r:embed="rId3"/>
          <a:stretch>
            <a:fillRect/>
          </a:stretch>
        </p:blipFill>
        <p:spPr>
          <a:xfrm>
            <a:off x="5183293" y="4729618"/>
            <a:ext cx="1525416" cy="591488"/>
          </a:xfrm>
          <a:prstGeom prst="rect">
            <a:avLst/>
          </a:prstGeom>
        </p:spPr>
      </p:pic>
      <p:pic>
        <p:nvPicPr>
          <p:cNvPr id="9" name="Picture 8">
            <a:extLst>
              <a:ext uri="{FF2B5EF4-FFF2-40B4-BE49-F238E27FC236}">
                <a16:creationId xmlns:a16="http://schemas.microsoft.com/office/drawing/2014/main" id="{EE072949-0986-4347-8184-130567DEB415}"/>
              </a:ext>
            </a:extLst>
          </p:cNvPr>
          <p:cNvPicPr>
            <a:picLocks noChangeAspect="1"/>
          </p:cNvPicPr>
          <p:nvPr/>
        </p:nvPicPr>
        <p:blipFill>
          <a:blip r:embed="rId2"/>
          <a:stretch>
            <a:fillRect/>
          </a:stretch>
        </p:blipFill>
        <p:spPr>
          <a:xfrm>
            <a:off x="3689092" y="4825073"/>
            <a:ext cx="1144164" cy="566841"/>
          </a:xfrm>
          <a:prstGeom prst="rect">
            <a:avLst/>
          </a:prstGeom>
        </p:spPr>
      </p:pic>
      <p:pic>
        <p:nvPicPr>
          <p:cNvPr id="10" name="Picture 9">
            <a:extLst>
              <a:ext uri="{FF2B5EF4-FFF2-40B4-BE49-F238E27FC236}">
                <a16:creationId xmlns:a16="http://schemas.microsoft.com/office/drawing/2014/main" id="{8BCFC9B8-5C06-4BAC-88C6-BF5BE9609010}"/>
              </a:ext>
            </a:extLst>
          </p:cNvPr>
          <p:cNvPicPr>
            <a:picLocks noChangeAspect="1"/>
          </p:cNvPicPr>
          <p:nvPr/>
        </p:nvPicPr>
        <p:blipFill>
          <a:blip r:embed="rId4"/>
          <a:stretch>
            <a:fillRect/>
          </a:stretch>
        </p:blipFill>
        <p:spPr>
          <a:xfrm>
            <a:off x="7119063" y="2296691"/>
            <a:ext cx="315880" cy="315880"/>
          </a:xfrm>
          <a:prstGeom prst="rect">
            <a:avLst/>
          </a:prstGeom>
        </p:spPr>
      </p:pic>
    </p:spTree>
    <p:extLst>
      <p:ext uri="{BB962C8B-B14F-4D97-AF65-F5344CB8AC3E}">
        <p14:creationId xmlns:p14="http://schemas.microsoft.com/office/powerpoint/2010/main" val="185984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Prediction Difference Analysis: How it was developed in response to issues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r>
              <a:rPr lang="en-US" sz="2800" dirty="0"/>
              <a:t>ISSUE #1: How to calculate		?</a:t>
            </a:r>
          </a:p>
          <a:p>
            <a:r>
              <a:rPr lang="en-US" sz="2800" dirty="0"/>
              <a:t>SOLN: Sum together probabilities p(c | x) that are over x</a:t>
            </a:r>
            <a:r>
              <a:rPr lang="en-US" sz="2800" baseline="-25000" dirty="0"/>
              <a:t>i</a:t>
            </a:r>
            <a:r>
              <a:rPr lang="en-US" sz="2800" dirty="0"/>
              <a:t>. This is called ‘marginalizing’, as it calculates the probability that is only over the subset (margin) of variables </a:t>
            </a:r>
          </a:p>
          <a:p>
            <a:endParaRPr lang="en-US" sz="2800" dirty="0"/>
          </a:p>
          <a:p>
            <a:endParaRPr lang="en-US" sz="2800" dirty="0"/>
          </a:p>
        </p:txBody>
      </p:sp>
      <p:pic>
        <p:nvPicPr>
          <p:cNvPr id="4" name="Picture 3">
            <a:extLst>
              <a:ext uri="{FF2B5EF4-FFF2-40B4-BE49-F238E27FC236}">
                <a16:creationId xmlns:a16="http://schemas.microsoft.com/office/drawing/2014/main" id="{F239E2A8-B919-440F-B3F5-5C5B85EC8E62}"/>
              </a:ext>
            </a:extLst>
          </p:cNvPr>
          <p:cNvPicPr>
            <a:picLocks noChangeAspect="1"/>
          </p:cNvPicPr>
          <p:nvPr/>
        </p:nvPicPr>
        <p:blipFill>
          <a:blip r:embed="rId2"/>
          <a:stretch>
            <a:fillRect/>
          </a:stretch>
        </p:blipFill>
        <p:spPr>
          <a:xfrm>
            <a:off x="5183295" y="1802924"/>
            <a:ext cx="1273490" cy="493802"/>
          </a:xfrm>
          <a:prstGeom prst="rect">
            <a:avLst/>
          </a:prstGeom>
        </p:spPr>
      </p:pic>
      <p:pic>
        <p:nvPicPr>
          <p:cNvPr id="5" name="Picture 4">
            <a:extLst>
              <a:ext uri="{FF2B5EF4-FFF2-40B4-BE49-F238E27FC236}">
                <a16:creationId xmlns:a16="http://schemas.microsoft.com/office/drawing/2014/main" id="{0843C1BF-CA33-4C0F-A6BD-F9C31904829D}"/>
              </a:ext>
            </a:extLst>
          </p:cNvPr>
          <p:cNvPicPr/>
          <p:nvPr/>
        </p:nvPicPr>
        <p:blipFill>
          <a:blip r:embed="rId3"/>
          <a:stretch>
            <a:fillRect/>
          </a:stretch>
        </p:blipFill>
        <p:spPr>
          <a:xfrm>
            <a:off x="1483566" y="3784391"/>
            <a:ext cx="8994711" cy="1929103"/>
          </a:xfrm>
          <a:prstGeom prst="rect">
            <a:avLst/>
          </a:prstGeom>
        </p:spPr>
      </p:pic>
      <p:pic>
        <p:nvPicPr>
          <p:cNvPr id="9" name="Picture 8">
            <a:extLst>
              <a:ext uri="{FF2B5EF4-FFF2-40B4-BE49-F238E27FC236}">
                <a16:creationId xmlns:a16="http://schemas.microsoft.com/office/drawing/2014/main" id="{A56AF8E8-B2E3-42D2-8276-B3908C0B09BD}"/>
              </a:ext>
            </a:extLst>
          </p:cNvPr>
          <p:cNvPicPr>
            <a:picLocks noChangeAspect="1"/>
          </p:cNvPicPr>
          <p:nvPr/>
        </p:nvPicPr>
        <p:blipFill>
          <a:blip r:embed="rId4"/>
          <a:stretch>
            <a:fillRect/>
          </a:stretch>
        </p:blipFill>
        <p:spPr>
          <a:xfrm>
            <a:off x="5848033" y="3247392"/>
            <a:ext cx="514350" cy="428625"/>
          </a:xfrm>
          <a:prstGeom prst="rect">
            <a:avLst/>
          </a:prstGeom>
        </p:spPr>
      </p:pic>
    </p:spTree>
    <p:extLst>
      <p:ext uri="{BB962C8B-B14F-4D97-AF65-F5344CB8AC3E}">
        <p14:creationId xmlns:p14="http://schemas.microsoft.com/office/powerpoint/2010/main" val="2601810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Prediction Difference Analysis: How it was developed in response to issues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r>
              <a:rPr lang="en-US" sz="2800" dirty="0"/>
              <a:t>ISSUE #2: Calculating		is infeasible for many # of features </a:t>
            </a:r>
          </a:p>
          <a:p>
            <a:r>
              <a:rPr lang="en-US" sz="2800" dirty="0"/>
              <a:t>SOLN: Assume x</a:t>
            </a:r>
            <a:r>
              <a:rPr lang="en-US" sz="2800" baseline="-25000" dirty="0"/>
              <a:t>i </a:t>
            </a:r>
            <a:r>
              <a:rPr lang="en-US" sz="2800" dirty="0"/>
              <a:t>is independent of 	    so                  =&gt;            </a:t>
            </a:r>
          </a:p>
          <a:p>
            <a:r>
              <a:rPr lang="en-US" sz="2800" dirty="0"/>
              <a:t>Approximate p(x</a:t>
            </a:r>
            <a:r>
              <a:rPr lang="en-US" sz="2800" baseline="-25000" dirty="0"/>
              <a:t>i </a:t>
            </a:r>
            <a:r>
              <a:rPr lang="en-US" sz="2800" dirty="0"/>
              <a:t>) too. Use sample distribution of x</a:t>
            </a:r>
            <a:r>
              <a:rPr lang="en-US" sz="2800" baseline="-25000" dirty="0"/>
              <a:t>i </a:t>
            </a:r>
            <a:endParaRPr lang="en-US" sz="2800" dirty="0"/>
          </a:p>
        </p:txBody>
      </p:sp>
      <p:pic>
        <p:nvPicPr>
          <p:cNvPr id="4" name="Picture 3">
            <a:extLst>
              <a:ext uri="{FF2B5EF4-FFF2-40B4-BE49-F238E27FC236}">
                <a16:creationId xmlns:a16="http://schemas.microsoft.com/office/drawing/2014/main" id="{C2A66814-A431-4591-A3B5-95D2688E33B9}"/>
              </a:ext>
            </a:extLst>
          </p:cNvPr>
          <p:cNvPicPr>
            <a:picLocks noChangeAspect="1"/>
          </p:cNvPicPr>
          <p:nvPr/>
        </p:nvPicPr>
        <p:blipFill>
          <a:blip r:embed="rId2"/>
          <a:stretch>
            <a:fillRect/>
          </a:stretch>
        </p:blipFill>
        <p:spPr>
          <a:xfrm>
            <a:off x="4308406" y="1827072"/>
            <a:ext cx="1252634" cy="428533"/>
          </a:xfrm>
          <a:prstGeom prst="rect">
            <a:avLst/>
          </a:prstGeom>
        </p:spPr>
      </p:pic>
      <p:pic>
        <p:nvPicPr>
          <p:cNvPr id="5" name="Picture 4">
            <a:extLst>
              <a:ext uri="{FF2B5EF4-FFF2-40B4-BE49-F238E27FC236}">
                <a16:creationId xmlns:a16="http://schemas.microsoft.com/office/drawing/2014/main" id="{7665CC0C-4E65-47C5-ABAF-F441CFD45D11}"/>
              </a:ext>
            </a:extLst>
          </p:cNvPr>
          <p:cNvPicPr>
            <a:picLocks noChangeAspect="1"/>
          </p:cNvPicPr>
          <p:nvPr/>
        </p:nvPicPr>
        <p:blipFill>
          <a:blip r:embed="rId3"/>
          <a:stretch>
            <a:fillRect/>
          </a:stretch>
        </p:blipFill>
        <p:spPr>
          <a:xfrm>
            <a:off x="6286572" y="2454289"/>
            <a:ext cx="514350" cy="428625"/>
          </a:xfrm>
          <a:prstGeom prst="rect">
            <a:avLst/>
          </a:prstGeom>
        </p:spPr>
      </p:pic>
      <p:pic>
        <p:nvPicPr>
          <p:cNvPr id="6" name="Picture 5">
            <a:extLst>
              <a:ext uri="{FF2B5EF4-FFF2-40B4-BE49-F238E27FC236}">
                <a16:creationId xmlns:a16="http://schemas.microsoft.com/office/drawing/2014/main" id="{307C146B-B6F8-45B7-81A6-210D7017F8C1}"/>
              </a:ext>
            </a:extLst>
          </p:cNvPr>
          <p:cNvPicPr>
            <a:picLocks noChangeAspect="1"/>
          </p:cNvPicPr>
          <p:nvPr/>
        </p:nvPicPr>
        <p:blipFill>
          <a:blip r:embed="rId4"/>
          <a:stretch>
            <a:fillRect/>
          </a:stretch>
        </p:blipFill>
        <p:spPr>
          <a:xfrm>
            <a:off x="1848173" y="3881492"/>
            <a:ext cx="8495653" cy="1768550"/>
          </a:xfrm>
          <a:prstGeom prst="rect">
            <a:avLst/>
          </a:prstGeom>
        </p:spPr>
      </p:pic>
      <p:pic>
        <p:nvPicPr>
          <p:cNvPr id="7" name="Picture 6">
            <a:extLst>
              <a:ext uri="{FF2B5EF4-FFF2-40B4-BE49-F238E27FC236}">
                <a16:creationId xmlns:a16="http://schemas.microsoft.com/office/drawing/2014/main" id="{1473DC40-20EB-440B-BB67-2C0C7A3D6A1D}"/>
              </a:ext>
            </a:extLst>
          </p:cNvPr>
          <p:cNvPicPr>
            <a:picLocks noChangeAspect="1"/>
          </p:cNvPicPr>
          <p:nvPr/>
        </p:nvPicPr>
        <p:blipFill>
          <a:blip r:embed="rId2"/>
          <a:stretch>
            <a:fillRect/>
          </a:stretch>
        </p:blipFill>
        <p:spPr>
          <a:xfrm>
            <a:off x="7353301" y="2332137"/>
            <a:ext cx="1252634" cy="428533"/>
          </a:xfrm>
          <a:prstGeom prst="rect">
            <a:avLst/>
          </a:prstGeom>
        </p:spPr>
      </p:pic>
      <p:pic>
        <p:nvPicPr>
          <p:cNvPr id="8" name="Picture 7">
            <a:extLst>
              <a:ext uri="{FF2B5EF4-FFF2-40B4-BE49-F238E27FC236}">
                <a16:creationId xmlns:a16="http://schemas.microsoft.com/office/drawing/2014/main" id="{89ADF989-15AA-4BF3-8DD6-2DC9348BB1E3}"/>
              </a:ext>
            </a:extLst>
          </p:cNvPr>
          <p:cNvPicPr>
            <a:picLocks noChangeAspect="1"/>
          </p:cNvPicPr>
          <p:nvPr/>
        </p:nvPicPr>
        <p:blipFill>
          <a:blip r:embed="rId5"/>
          <a:stretch>
            <a:fillRect/>
          </a:stretch>
        </p:blipFill>
        <p:spPr>
          <a:xfrm>
            <a:off x="9189416" y="2313842"/>
            <a:ext cx="828675" cy="533400"/>
          </a:xfrm>
          <a:prstGeom prst="rect">
            <a:avLst/>
          </a:prstGeom>
        </p:spPr>
      </p:pic>
    </p:spTree>
    <p:extLst>
      <p:ext uri="{BB962C8B-B14F-4D97-AF65-F5344CB8AC3E}">
        <p14:creationId xmlns:p14="http://schemas.microsoft.com/office/powerpoint/2010/main" val="230807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Prediction Difference Analysis: How it was developed in response to issues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r>
              <a:rPr lang="en-US" sz="2800" u="sng" dirty="0"/>
              <a:t>ISSUE #3: </a:t>
            </a:r>
            <a:r>
              <a:rPr lang="en-US" sz="2800" dirty="0"/>
              <a:t>					      </a:t>
            </a:r>
          </a:p>
          <a:p>
            <a:pPr>
              <a:buFont typeface="Wingdings" panose="05000000000000000000" pitchFamily="2" charset="2"/>
              <a:buChar char="§"/>
            </a:pPr>
            <a:r>
              <a:rPr lang="en-US" sz="2800" dirty="0"/>
              <a:t> Relevance is a difference between probabilities, but it is not a probability itself. Thus, it is allowed to be negative. </a:t>
            </a:r>
            <a:r>
              <a:rPr lang="en-US" sz="2800" b="1" dirty="0"/>
              <a:t>But then Relevance has no rigorous foundation, so how do you interpret it? </a:t>
            </a:r>
            <a:r>
              <a:rPr lang="en-US" sz="2800" dirty="0"/>
              <a:t>You use it to say “x</a:t>
            </a:r>
            <a:r>
              <a:rPr lang="en-US" sz="2800" baseline="-25000" dirty="0"/>
              <a:t>i</a:t>
            </a:r>
            <a:r>
              <a:rPr lang="en-US" sz="2800" dirty="0"/>
              <a:t> supports class C” but in what way? It doesn’t make the image “more likely” to be class C.</a:t>
            </a:r>
          </a:p>
          <a:p>
            <a:r>
              <a:rPr lang="en-US" sz="2800" u="sng" dirty="0"/>
              <a:t>SOLN: </a:t>
            </a:r>
            <a:r>
              <a:rPr lang="en-US" sz="2800" dirty="0"/>
              <a:t>Use the rigorously defined measure “Weight of Evidence” (WOE), which can be formulated as the ratio between odds ratios. </a:t>
            </a:r>
          </a:p>
          <a:p>
            <a:endParaRPr lang="en-US" sz="2800" dirty="0"/>
          </a:p>
          <a:p>
            <a:endParaRPr lang="en-US" sz="2800" dirty="0"/>
          </a:p>
        </p:txBody>
      </p:sp>
      <p:pic>
        <p:nvPicPr>
          <p:cNvPr id="4" name="Picture 3">
            <a:extLst>
              <a:ext uri="{FF2B5EF4-FFF2-40B4-BE49-F238E27FC236}">
                <a16:creationId xmlns:a16="http://schemas.microsoft.com/office/drawing/2014/main" id="{54E34E4F-AF4E-420B-9403-2D37F06CD2D3}"/>
              </a:ext>
            </a:extLst>
          </p:cNvPr>
          <p:cNvPicPr>
            <a:picLocks noChangeAspect="1"/>
          </p:cNvPicPr>
          <p:nvPr/>
        </p:nvPicPr>
        <p:blipFill>
          <a:blip r:embed="rId2"/>
          <a:stretch>
            <a:fillRect/>
          </a:stretch>
        </p:blipFill>
        <p:spPr>
          <a:xfrm>
            <a:off x="2678663" y="1751357"/>
            <a:ext cx="4225990" cy="556422"/>
          </a:xfrm>
          <a:prstGeom prst="rect">
            <a:avLst/>
          </a:prstGeom>
        </p:spPr>
      </p:pic>
      <p:pic>
        <p:nvPicPr>
          <p:cNvPr id="9" name="Picture 8">
            <a:extLst>
              <a:ext uri="{FF2B5EF4-FFF2-40B4-BE49-F238E27FC236}">
                <a16:creationId xmlns:a16="http://schemas.microsoft.com/office/drawing/2014/main" id="{3AE8B45F-BFAF-4546-87FF-5E0522A941FC}"/>
              </a:ext>
            </a:extLst>
          </p:cNvPr>
          <p:cNvPicPr>
            <a:picLocks noChangeAspect="1"/>
          </p:cNvPicPr>
          <p:nvPr/>
        </p:nvPicPr>
        <p:blipFill>
          <a:blip r:embed="rId3"/>
          <a:stretch>
            <a:fillRect/>
          </a:stretch>
        </p:blipFill>
        <p:spPr>
          <a:xfrm>
            <a:off x="6904653" y="5490498"/>
            <a:ext cx="4106781" cy="762083"/>
          </a:xfrm>
          <a:prstGeom prst="rect">
            <a:avLst/>
          </a:prstGeom>
        </p:spPr>
      </p:pic>
      <p:pic>
        <p:nvPicPr>
          <p:cNvPr id="10" name="Picture 9">
            <a:extLst>
              <a:ext uri="{FF2B5EF4-FFF2-40B4-BE49-F238E27FC236}">
                <a16:creationId xmlns:a16="http://schemas.microsoft.com/office/drawing/2014/main" id="{8EFB5712-697F-46CC-89BB-C2E54C3F79C6}"/>
              </a:ext>
            </a:extLst>
          </p:cNvPr>
          <p:cNvPicPr>
            <a:picLocks noChangeAspect="1"/>
          </p:cNvPicPr>
          <p:nvPr/>
        </p:nvPicPr>
        <p:blipFill>
          <a:blip r:embed="rId4"/>
          <a:stretch>
            <a:fillRect/>
          </a:stretch>
        </p:blipFill>
        <p:spPr>
          <a:xfrm>
            <a:off x="868133" y="5549381"/>
            <a:ext cx="5227867" cy="484062"/>
          </a:xfrm>
          <a:prstGeom prst="rect">
            <a:avLst/>
          </a:prstGeom>
        </p:spPr>
      </p:pic>
    </p:spTree>
    <p:extLst>
      <p:ext uri="{BB962C8B-B14F-4D97-AF65-F5344CB8AC3E}">
        <p14:creationId xmlns:p14="http://schemas.microsoft.com/office/powerpoint/2010/main" val="166283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What does odds ratio describe?</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endParaRPr lang="en-US" sz="2800" dirty="0"/>
          </a:p>
          <a:p>
            <a:endParaRPr lang="en-US" sz="2800" dirty="0"/>
          </a:p>
          <a:p>
            <a:pPr>
              <a:buFont typeface="Wingdings" panose="05000000000000000000" pitchFamily="2" charset="2"/>
              <a:buChar char="§"/>
            </a:pPr>
            <a:r>
              <a:rPr lang="en-US" sz="2800" dirty="0"/>
              <a:t> Odds(c | x) describes HOW MUCH “image in C” is favored over “image not in C”. For example, odds=80/20 means “being in C” is 4 times as more likely to occur than “not being in C”.</a:t>
            </a:r>
          </a:p>
          <a:p>
            <a:pPr>
              <a:buFont typeface="Wingdings" panose="05000000000000000000" pitchFamily="2" charset="2"/>
              <a:buChar char="§"/>
            </a:pPr>
            <a:r>
              <a:rPr lang="en-US" sz="2800" dirty="0"/>
              <a:t> Odds ranges from 0 to infinity, so odds between 0 and 1 mean “being in C” is less favored. Ratio of odds is also between 0 and 1. Can we find a more intuitive measure that uses – and + instead?</a:t>
            </a:r>
          </a:p>
          <a:p>
            <a:endParaRPr lang="en-US" sz="2800" dirty="0"/>
          </a:p>
        </p:txBody>
      </p:sp>
      <p:pic>
        <p:nvPicPr>
          <p:cNvPr id="4" name="Picture 3">
            <a:extLst>
              <a:ext uri="{FF2B5EF4-FFF2-40B4-BE49-F238E27FC236}">
                <a16:creationId xmlns:a16="http://schemas.microsoft.com/office/drawing/2014/main" id="{9BC6AC3B-8784-458C-A856-0264424E69C3}"/>
              </a:ext>
            </a:extLst>
          </p:cNvPr>
          <p:cNvPicPr>
            <a:picLocks noChangeAspect="1"/>
          </p:cNvPicPr>
          <p:nvPr/>
        </p:nvPicPr>
        <p:blipFill>
          <a:blip r:embed="rId2"/>
          <a:stretch>
            <a:fillRect/>
          </a:stretch>
        </p:blipFill>
        <p:spPr>
          <a:xfrm>
            <a:off x="1097280" y="2006082"/>
            <a:ext cx="7020353" cy="650033"/>
          </a:xfrm>
          <a:prstGeom prst="rect">
            <a:avLst/>
          </a:prstGeom>
        </p:spPr>
      </p:pic>
    </p:spTree>
    <p:extLst>
      <p:ext uri="{BB962C8B-B14F-4D97-AF65-F5344CB8AC3E}">
        <p14:creationId xmlns:p14="http://schemas.microsoft.com/office/powerpoint/2010/main" val="246842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Weight of Evidence</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Yes: take log(odds) to get Weight of Evidence for each feature x</a:t>
            </a:r>
            <a:r>
              <a:rPr lang="en-US" sz="2800" baseline="-25000" dirty="0"/>
              <a:t>i </a:t>
            </a:r>
            <a:r>
              <a:rPr lang="en-US" sz="2800" dirty="0"/>
              <a:t>:</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 WE(</a:t>
            </a:r>
            <a:r>
              <a:rPr lang="en-US" sz="2800" dirty="0" err="1"/>
              <a:t>i</a:t>
            </a:r>
            <a:r>
              <a:rPr lang="en-US" sz="2800" dirty="0"/>
              <a:t>) &gt; 0: Having x</a:t>
            </a:r>
            <a:r>
              <a:rPr lang="en-US" sz="2800" baseline="-25000" dirty="0"/>
              <a:t>i </a:t>
            </a:r>
            <a:r>
              <a:rPr lang="en-US" sz="2800" dirty="0"/>
              <a:t>INCREASES chances of image being in C</a:t>
            </a:r>
          </a:p>
          <a:p>
            <a:pPr>
              <a:buFont typeface="Wingdings" panose="05000000000000000000" pitchFamily="2" charset="2"/>
              <a:buChar char="§"/>
            </a:pPr>
            <a:r>
              <a:rPr lang="en-US" sz="2800" dirty="0"/>
              <a:t> WE(</a:t>
            </a:r>
            <a:r>
              <a:rPr lang="en-US" sz="2800" dirty="0" err="1"/>
              <a:t>i</a:t>
            </a:r>
            <a:r>
              <a:rPr lang="en-US" sz="2800" dirty="0"/>
              <a:t>) &lt; 0: Having x</a:t>
            </a:r>
            <a:r>
              <a:rPr lang="en-US" sz="2800" baseline="-25000" dirty="0"/>
              <a:t>i </a:t>
            </a:r>
            <a:r>
              <a:rPr lang="en-US" sz="2800" dirty="0"/>
              <a:t>DECREASES chances of image being in C</a:t>
            </a:r>
          </a:p>
          <a:p>
            <a:pPr>
              <a:buFont typeface="Wingdings" panose="05000000000000000000" pitchFamily="2" charset="2"/>
              <a:buChar char="§"/>
            </a:pPr>
            <a:r>
              <a:rPr lang="en-US" sz="2800" dirty="0"/>
              <a:t> Relevance vector </a:t>
            </a:r>
            <a:r>
              <a:rPr lang="en-US" sz="2800" b="1" dirty="0"/>
              <a:t>WE</a:t>
            </a:r>
            <a:r>
              <a:rPr lang="en-US" sz="2800" dirty="0"/>
              <a:t>: contains WE for every feature</a:t>
            </a:r>
          </a:p>
        </p:txBody>
      </p:sp>
      <p:pic>
        <p:nvPicPr>
          <p:cNvPr id="5" name="Picture 4">
            <a:extLst>
              <a:ext uri="{FF2B5EF4-FFF2-40B4-BE49-F238E27FC236}">
                <a16:creationId xmlns:a16="http://schemas.microsoft.com/office/drawing/2014/main" id="{89104BA2-C9CA-4AE0-BF33-DB51F7675C5F}"/>
              </a:ext>
            </a:extLst>
          </p:cNvPr>
          <p:cNvPicPr>
            <a:picLocks noChangeAspect="1"/>
          </p:cNvPicPr>
          <p:nvPr/>
        </p:nvPicPr>
        <p:blipFill>
          <a:blip r:embed="rId2"/>
          <a:stretch>
            <a:fillRect/>
          </a:stretch>
        </p:blipFill>
        <p:spPr>
          <a:xfrm>
            <a:off x="2119288" y="2405004"/>
            <a:ext cx="7953424" cy="788357"/>
          </a:xfrm>
          <a:prstGeom prst="rect">
            <a:avLst/>
          </a:prstGeom>
        </p:spPr>
      </p:pic>
    </p:spTree>
    <p:extLst>
      <p:ext uri="{BB962C8B-B14F-4D97-AF65-F5344CB8AC3E}">
        <p14:creationId xmlns:p14="http://schemas.microsoft.com/office/powerpoint/2010/main" val="110168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B21EEA4-AFF6-4DF8-AFAC-AC764E0264F7}"/>
              </a:ext>
            </a:extLst>
          </p:cNvPr>
          <p:cNvSpPr>
            <a:spLocks noGrp="1"/>
          </p:cNvSpPr>
          <p:nvPr>
            <p:ph idx="1"/>
          </p:nvPr>
        </p:nvSpPr>
        <p:spPr/>
        <p:txBody>
          <a:bodyPr>
            <a:normAutofit/>
          </a:bodyPr>
          <a:lstStyle/>
          <a:p>
            <a:r>
              <a:rPr lang="en-US" sz="2800" dirty="0"/>
              <a:t>This paper presents a method to visualize a neural network’s response to an image. The method highlights areas in the input that provide evidence for (red) or against (blue) a certain class.</a:t>
            </a:r>
          </a:p>
          <a:p>
            <a:endParaRPr lang="en-US" sz="2800" dirty="0"/>
          </a:p>
          <a:p>
            <a:endParaRPr lang="en-US" sz="2800" dirty="0"/>
          </a:p>
        </p:txBody>
      </p:sp>
      <p:pic>
        <p:nvPicPr>
          <p:cNvPr id="4" name="Picture 3">
            <a:extLst>
              <a:ext uri="{FF2B5EF4-FFF2-40B4-BE49-F238E27FC236}">
                <a16:creationId xmlns:a16="http://schemas.microsoft.com/office/drawing/2014/main" id="{22A6C36A-EE96-4345-B180-B6B1D1C07074}"/>
              </a:ext>
            </a:extLst>
          </p:cNvPr>
          <p:cNvPicPr>
            <a:picLocks noChangeAspect="1"/>
          </p:cNvPicPr>
          <p:nvPr/>
        </p:nvPicPr>
        <p:blipFill>
          <a:blip r:embed="rId2"/>
          <a:stretch>
            <a:fillRect/>
          </a:stretch>
        </p:blipFill>
        <p:spPr>
          <a:xfrm>
            <a:off x="2833396" y="3168618"/>
            <a:ext cx="6096000" cy="3114675"/>
          </a:xfrm>
          <a:prstGeom prst="rect">
            <a:avLst/>
          </a:prstGeom>
        </p:spPr>
      </p:pic>
    </p:spTree>
    <p:extLst>
      <p:ext uri="{BB962C8B-B14F-4D97-AF65-F5344CB8AC3E}">
        <p14:creationId xmlns:p14="http://schemas.microsoft.com/office/powerpoint/2010/main" val="1204350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Weight of Evidence</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WOE can be formulated in terms of probabilities, but odds feel more intuitive to compare how much X contributes to classification</a:t>
            </a:r>
          </a:p>
          <a:p>
            <a:pPr>
              <a:buFont typeface="Wingdings" panose="05000000000000000000" pitchFamily="2" charset="2"/>
              <a:buChar char="§"/>
            </a:pPr>
            <a:r>
              <a:rPr lang="en-US" sz="2800" dirty="0"/>
              <a:t> The paper uses odds is because it was used by the method’s original paper. In the original paper, odds was used because: “</a:t>
            </a:r>
            <a:r>
              <a:rPr lang="en-US" sz="2800" i="1" dirty="0"/>
              <a:t>It may not be wise to use the difference between probabilities directly, without normalization, as humans are known not to be very good at comprehension and evaluation of probabilities</a:t>
            </a:r>
            <a:r>
              <a:rPr lang="en-US" sz="2800" dirty="0"/>
              <a:t>” - </a:t>
            </a:r>
            <a:r>
              <a:rPr lang="en-US" sz="2800" dirty="0" err="1"/>
              <a:t>Robnik-Šikonja</a:t>
            </a:r>
            <a:r>
              <a:rPr lang="en-US" sz="2800" dirty="0"/>
              <a:t> &amp; </a:t>
            </a:r>
            <a:r>
              <a:rPr lang="en-US" sz="2800" dirty="0" err="1"/>
              <a:t>Kononenko</a:t>
            </a:r>
            <a:r>
              <a:rPr lang="en-US" sz="2800" dirty="0"/>
              <a:t> (2008). </a:t>
            </a:r>
          </a:p>
          <a:p>
            <a:pPr>
              <a:buFont typeface="Wingdings" panose="05000000000000000000" pitchFamily="2" charset="2"/>
              <a:buChar char="§"/>
            </a:pPr>
            <a:r>
              <a:rPr lang="en-US" sz="2800" dirty="0"/>
              <a:t> WOE was rigorously defined in the book “Probability and the Weighing of Evidence” by Jack Good (1950).</a:t>
            </a:r>
          </a:p>
        </p:txBody>
      </p:sp>
    </p:spTree>
    <p:extLst>
      <p:ext uri="{BB962C8B-B14F-4D97-AF65-F5344CB8AC3E}">
        <p14:creationId xmlns:p14="http://schemas.microsoft.com/office/powerpoint/2010/main" val="285169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#1 from PDA: High-level feature removal</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The original method only removes 1 pixel to calculate the change in prediction. But neural networks likely won’t suffer losses in accuracy when just 1 pixel is removed. How can we remove higher level features- sets of connected pixels, such as an entire vase?</a:t>
            </a:r>
          </a:p>
          <a:p>
            <a:pPr>
              <a:buFont typeface="Wingdings" panose="05000000000000000000" pitchFamily="2" charset="2"/>
              <a:buChar char="§"/>
            </a:pPr>
            <a:r>
              <a:rPr lang="en-US" sz="2800" dirty="0"/>
              <a:t> </a:t>
            </a:r>
            <a:r>
              <a:rPr lang="en-US" sz="2800" b="1" dirty="0"/>
              <a:t>Thus, this paper removes K x K patches using overlapping sliding windows</a:t>
            </a:r>
          </a:p>
          <a:p>
            <a:pPr>
              <a:buFont typeface="Wingdings" panose="05000000000000000000" pitchFamily="2" charset="2"/>
              <a:buChar char="§"/>
            </a:pPr>
            <a:r>
              <a:rPr lang="en-US" sz="2800" dirty="0"/>
              <a:t>For 3D MRI images, these are K x K x K patches</a:t>
            </a:r>
          </a:p>
        </p:txBody>
      </p:sp>
    </p:spTree>
    <p:extLst>
      <p:ext uri="{BB962C8B-B14F-4D97-AF65-F5344CB8AC3E}">
        <p14:creationId xmlns:p14="http://schemas.microsoft.com/office/powerpoint/2010/main" val="426509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To calculate an approx. to Marginal Dist. 	      	 , it was assumed that each pixel was independent of others. But they aren’t! Pixels aggregate to form objects in images!</a:t>
            </a:r>
          </a:p>
          <a:p>
            <a:pPr marL="0" indent="0">
              <a:buNone/>
            </a:pPr>
            <a:endParaRPr lang="en-US" sz="2800" dirty="0"/>
          </a:p>
          <a:p>
            <a:pPr>
              <a:buFont typeface="Wingdings" panose="05000000000000000000" pitchFamily="2" charset="2"/>
              <a:buChar char="§"/>
            </a:pPr>
            <a:endParaRPr lang="en-US" sz="2800" dirty="0"/>
          </a:p>
        </p:txBody>
      </p:sp>
      <p:pic>
        <p:nvPicPr>
          <p:cNvPr id="4" name="Picture 3">
            <a:extLst>
              <a:ext uri="{FF2B5EF4-FFF2-40B4-BE49-F238E27FC236}">
                <a16:creationId xmlns:a16="http://schemas.microsoft.com/office/drawing/2014/main" id="{DA45102A-5229-4FAF-8094-B59C3E28B32F}"/>
              </a:ext>
            </a:extLst>
          </p:cNvPr>
          <p:cNvPicPr>
            <a:picLocks noChangeAspect="1"/>
          </p:cNvPicPr>
          <p:nvPr/>
        </p:nvPicPr>
        <p:blipFill>
          <a:blip r:embed="rId2"/>
          <a:stretch>
            <a:fillRect/>
          </a:stretch>
        </p:blipFill>
        <p:spPr>
          <a:xfrm>
            <a:off x="7177556" y="1816920"/>
            <a:ext cx="1114248" cy="452024"/>
          </a:xfrm>
          <a:prstGeom prst="rect">
            <a:avLst/>
          </a:prstGeom>
        </p:spPr>
      </p:pic>
      <p:pic>
        <p:nvPicPr>
          <p:cNvPr id="5" name="Picture 4">
            <a:extLst>
              <a:ext uri="{FF2B5EF4-FFF2-40B4-BE49-F238E27FC236}">
                <a16:creationId xmlns:a16="http://schemas.microsoft.com/office/drawing/2014/main" id="{C3819B7D-4C31-4098-ACE1-72F79F8A8D64}"/>
              </a:ext>
            </a:extLst>
          </p:cNvPr>
          <p:cNvPicPr>
            <a:picLocks noChangeAspect="1"/>
          </p:cNvPicPr>
          <p:nvPr/>
        </p:nvPicPr>
        <p:blipFill>
          <a:blip r:embed="rId3"/>
          <a:stretch>
            <a:fillRect/>
          </a:stretch>
        </p:blipFill>
        <p:spPr>
          <a:xfrm>
            <a:off x="2777863" y="4776521"/>
            <a:ext cx="5983117" cy="1245513"/>
          </a:xfrm>
          <a:prstGeom prst="rect">
            <a:avLst/>
          </a:prstGeom>
        </p:spPr>
      </p:pic>
      <p:pic>
        <p:nvPicPr>
          <p:cNvPr id="6" name="Picture 5">
            <a:extLst>
              <a:ext uri="{FF2B5EF4-FFF2-40B4-BE49-F238E27FC236}">
                <a16:creationId xmlns:a16="http://schemas.microsoft.com/office/drawing/2014/main" id="{60BA6E60-E757-41A2-A152-48807134DC68}"/>
              </a:ext>
            </a:extLst>
          </p:cNvPr>
          <p:cNvPicPr/>
          <p:nvPr/>
        </p:nvPicPr>
        <p:blipFill>
          <a:blip r:embed="rId4"/>
          <a:stretch>
            <a:fillRect/>
          </a:stretch>
        </p:blipFill>
        <p:spPr>
          <a:xfrm>
            <a:off x="2251782" y="3304939"/>
            <a:ext cx="7781731" cy="1338073"/>
          </a:xfrm>
          <a:prstGeom prst="rect">
            <a:avLst/>
          </a:prstGeom>
        </p:spPr>
      </p:pic>
    </p:spTree>
    <p:extLst>
      <p:ext uri="{BB962C8B-B14F-4D97-AF65-F5344CB8AC3E}">
        <p14:creationId xmlns:p14="http://schemas.microsoft.com/office/powerpoint/2010/main" val="2018008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Observe that a pixel depends on its patch neighbors, but this patch of neighbors does not depend on its position in the image </a:t>
            </a:r>
          </a:p>
          <a:p>
            <a:pPr>
              <a:buFont typeface="Wingdings" panose="05000000000000000000" pitchFamily="2" charset="2"/>
              <a:buChar char="§"/>
            </a:pPr>
            <a:r>
              <a:rPr lang="en-US" sz="2800" dirty="0"/>
              <a:t> (</a:t>
            </a:r>
            <a:r>
              <a:rPr lang="en-US" sz="2800" dirty="0" err="1"/>
              <a:t>Eg.</a:t>
            </a:r>
            <a:r>
              <a:rPr lang="en-US" sz="2800" dirty="0"/>
              <a:t> a vase is a vase because of how its pixels are arranged in a shape, not on the fact that the vase is in the bottom right of an image)</a:t>
            </a:r>
          </a:p>
          <a:p>
            <a:pPr>
              <a:buFont typeface="Wingdings" panose="05000000000000000000" pitchFamily="2" charset="2"/>
              <a:buChar char="§"/>
            </a:pPr>
            <a:r>
              <a:rPr lang="en-US" sz="2800" dirty="0"/>
              <a:t> Thus, we can approximate                 by using conditional sampling on the neighbors of x</a:t>
            </a:r>
            <a:r>
              <a:rPr lang="en-US" sz="2800" baseline="-25000" dirty="0"/>
              <a:t>i</a:t>
            </a:r>
            <a:endParaRPr lang="en-US" sz="2800" dirty="0"/>
          </a:p>
          <a:p>
            <a:pPr marL="0" indent="0">
              <a:buNone/>
            </a:pPr>
            <a:endParaRPr lang="en-US" sz="2800" dirty="0"/>
          </a:p>
        </p:txBody>
      </p:sp>
      <p:pic>
        <p:nvPicPr>
          <p:cNvPr id="5" name="Picture 4">
            <a:extLst>
              <a:ext uri="{FF2B5EF4-FFF2-40B4-BE49-F238E27FC236}">
                <a16:creationId xmlns:a16="http://schemas.microsoft.com/office/drawing/2014/main" id="{65F9AFF2-06B2-41C3-A626-8FC895BA3F75}"/>
              </a:ext>
            </a:extLst>
          </p:cNvPr>
          <p:cNvPicPr>
            <a:picLocks noChangeAspect="1"/>
          </p:cNvPicPr>
          <p:nvPr/>
        </p:nvPicPr>
        <p:blipFill>
          <a:blip r:embed="rId2"/>
          <a:stretch>
            <a:fillRect/>
          </a:stretch>
        </p:blipFill>
        <p:spPr>
          <a:xfrm>
            <a:off x="5171784" y="4084676"/>
            <a:ext cx="1210356" cy="479268"/>
          </a:xfrm>
          <a:prstGeom prst="rect">
            <a:avLst/>
          </a:prstGeom>
        </p:spPr>
      </p:pic>
    </p:spTree>
    <p:extLst>
      <p:ext uri="{BB962C8B-B14F-4D97-AF65-F5344CB8AC3E}">
        <p14:creationId xmlns:p14="http://schemas.microsoft.com/office/powerpoint/2010/main" val="3267861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For each pixel x</a:t>
            </a:r>
            <a:r>
              <a:rPr lang="en-US" sz="2800" baseline="-25000" dirty="0"/>
              <a:t>i</a:t>
            </a:r>
            <a:r>
              <a:rPr lang="en-US" sz="2800" dirty="0"/>
              <a:t>, we can find a patch	      of size L x L that contains x</a:t>
            </a:r>
            <a:r>
              <a:rPr lang="en-US" sz="2800" baseline="-25000" dirty="0"/>
              <a:t>i</a:t>
            </a:r>
          </a:p>
          <a:p>
            <a:pPr>
              <a:buFont typeface="Wingdings" panose="05000000000000000000" pitchFamily="2" charset="2"/>
              <a:buChar char="§"/>
            </a:pPr>
            <a:r>
              <a:rPr lang="en-US" sz="2800" baseline="-25000" dirty="0"/>
              <a:t> </a:t>
            </a:r>
            <a:r>
              <a:rPr lang="en-US" sz="2800" dirty="0"/>
              <a:t>Thus, to approximate		   , measuring how likely a pixel will take on a certain value given every other pixel in the image, we can </a:t>
            </a:r>
            <a:r>
              <a:rPr lang="en-US" sz="2800" b="1" dirty="0"/>
              <a:t>shrink the set of pixels x</a:t>
            </a:r>
            <a:r>
              <a:rPr lang="en-US" sz="2800" b="1" baseline="-25000" dirty="0"/>
              <a:t>i </a:t>
            </a:r>
            <a:r>
              <a:rPr lang="en-US" sz="2800" b="1" dirty="0"/>
              <a:t>depends on</a:t>
            </a:r>
            <a:r>
              <a:rPr lang="en-US" sz="2800" dirty="0"/>
              <a:t> to just its immediate neighbors</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This approximation is tractable and is carried out using conditional sampling from a normal distribution</a:t>
            </a:r>
          </a:p>
        </p:txBody>
      </p:sp>
      <p:pic>
        <p:nvPicPr>
          <p:cNvPr id="4" name="Picture 3">
            <a:extLst>
              <a:ext uri="{FF2B5EF4-FFF2-40B4-BE49-F238E27FC236}">
                <a16:creationId xmlns:a16="http://schemas.microsoft.com/office/drawing/2014/main" id="{EF93CE5F-F841-4DA2-B5C3-CE1EE8F5F8CA}"/>
              </a:ext>
            </a:extLst>
          </p:cNvPr>
          <p:cNvPicPr>
            <a:picLocks noChangeAspect="1"/>
          </p:cNvPicPr>
          <p:nvPr/>
        </p:nvPicPr>
        <p:blipFill>
          <a:blip r:embed="rId2"/>
          <a:stretch>
            <a:fillRect/>
          </a:stretch>
        </p:blipFill>
        <p:spPr>
          <a:xfrm>
            <a:off x="6646992" y="1873727"/>
            <a:ext cx="409575" cy="447675"/>
          </a:xfrm>
          <a:prstGeom prst="rect">
            <a:avLst/>
          </a:prstGeom>
        </p:spPr>
      </p:pic>
      <p:pic>
        <p:nvPicPr>
          <p:cNvPr id="5" name="Picture 4">
            <a:extLst>
              <a:ext uri="{FF2B5EF4-FFF2-40B4-BE49-F238E27FC236}">
                <a16:creationId xmlns:a16="http://schemas.microsoft.com/office/drawing/2014/main" id="{189730D5-C60F-4A6E-9183-90E0DBBA66D0}"/>
              </a:ext>
            </a:extLst>
          </p:cNvPr>
          <p:cNvPicPr>
            <a:picLocks noChangeAspect="1"/>
          </p:cNvPicPr>
          <p:nvPr/>
        </p:nvPicPr>
        <p:blipFill>
          <a:blip r:embed="rId3"/>
          <a:stretch>
            <a:fillRect/>
          </a:stretch>
        </p:blipFill>
        <p:spPr>
          <a:xfrm>
            <a:off x="4490648" y="2321402"/>
            <a:ext cx="1419225" cy="561975"/>
          </a:xfrm>
          <a:prstGeom prst="rect">
            <a:avLst/>
          </a:prstGeom>
        </p:spPr>
      </p:pic>
      <p:pic>
        <p:nvPicPr>
          <p:cNvPr id="6" name="Picture 5">
            <a:extLst>
              <a:ext uri="{FF2B5EF4-FFF2-40B4-BE49-F238E27FC236}">
                <a16:creationId xmlns:a16="http://schemas.microsoft.com/office/drawing/2014/main" id="{79F5CE50-1F40-4D1A-9690-9D7C3EB33D49}"/>
              </a:ext>
            </a:extLst>
          </p:cNvPr>
          <p:cNvPicPr>
            <a:picLocks noChangeAspect="1"/>
          </p:cNvPicPr>
          <p:nvPr/>
        </p:nvPicPr>
        <p:blipFill>
          <a:blip r:embed="rId4"/>
          <a:stretch>
            <a:fillRect/>
          </a:stretch>
        </p:blipFill>
        <p:spPr>
          <a:xfrm>
            <a:off x="1316685" y="3815940"/>
            <a:ext cx="3400425" cy="704850"/>
          </a:xfrm>
          <a:prstGeom prst="rect">
            <a:avLst/>
          </a:prstGeom>
        </p:spPr>
      </p:pic>
      <p:pic>
        <p:nvPicPr>
          <p:cNvPr id="7" name="Picture 6">
            <a:extLst>
              <a:ext uri="{FF2B5EF4-FFF2-40B4-BE49-F238E27FC236}">
                <a16:creationId xmlns:a16="http://schemas.microsoft.com/office/drawing/2014/main" id="{80174CC5-994C-41C1-9E3D-146D8D7A3B7A}"/>
              </a:ext>
            </a:extLst>
          </p:cNvPr>
          <p:cNvPicPr/>
          <p:nvPr/>
        </p:nvPicPr>
        <p:blipFill>
          <a:blip r:embed="rId5"/>
          <a:stretch>
            <a:fillRect/>
          </a:stretch>
        </p:blipFill>
        <p:spPr>
          <a:xfrm>
            <a:off x="5702152" y="3722824"/>
            <a:ext cx="5781875" cy="1066444"/>
          </a:xfrm>
          <a:prstGeom prst="rect">
            <a:avLst/>
          </a:prstGeom>
        </p:spPr>
      </p:pic>
    </p:spTree>
    <p:extLst>
      <p:ext uri="{BB962C8B-B14F-4D97-AF65-F5344CB8AC3E}">
        <p14:creationId xmlns:p14="http://schemas.microsoft.com/office/powerpoint/2010/main" val="1495580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Illustration of the Two Changes</a:t>
            </a:r>
          </a:p>
        </p:txBody>
      </p:sp>
      <p:sp>
        <p:nvSpPr>
          <p:cNvPr id="3" name="Content Placeholder 2">
            <a:extLst>
              <a:ext uri="{FF2B5EF4-FFF2-40B4-BE49-F238E27FC236}">
                <a16:creationId xmlns:a16="http://schemas.microsoft.com/office/drawing/2014/main" id="{3B21EEA4-AFF6-4DF8-AFAC-AC764E0264F7}"/>
              </a:ext>
            </a:extLst>
          </p:cNvPr>
          <p:cNvSpPr>
            <a:spLocks noGrp="1"/>
          </p:cNvSpPr>
          <p:nvPr>
            <p:ph idx="1"/>
          </p:nvPr>
        </p:nvSpPr>
        <p:spPr/>
        <p:txBody>
          <a:bodyPr>
            <a:normAutofit/>
          </a:bodyPr>
          <a:lstStyle/>
          <a:p>
            <a:endParaRPr lang="en-US" sz="2800" dirty="0"/>
          </a:p>
        </p:txBody>
      </p:sp>
      <p:pic>
        <p:nvPicPr>
          <p:cNvPr id="4" name="Picture 3">
            <a:extLst>
              <a:ext uri="{FF2B5EF4-FFF2-40B4-BE49-F238E27FC236}">
                <a16:creationId xmlns:a16="http://schemas.microsoft.com/office/drawing/2014/main" id="{5AF4D6E2-72FF-4BB4-9E0D-ED80877472C4}"/>
              </a:ext>
            </a:extLst>
          </p:cNvPr>
          <p:cNvPicPr>
            <a:picLocks noChangeAspect="1"/>
          </p:cNvPicPr>
          <p:nvPr/>
        </p:nvPicPr>
        <p:blipFill>
          <a:blip r:embed="rId2"/>
          <a:stretch>
            <a:fillRect/>
          </a:stretch>
        </p:blipFill>
        <p:spPr>
          <a:xfrm>
            <a:off x="0" y="1791856"/>
            <a:ext cx="12192000" cy="3274288"/>
          </a:xfrm>
          <a:prstGeom prst="rect">
            <a:avLst/>
          </a:prstGeom>
        </p:spPr>
      </p:pic>
    </p:spTree>
    <p:extLst>
      <p:ext uri="{BB962C8B-B14F-4D97-AF65-F5344CB8AC3E}">
        <p14:creationId xmlns:p14="http://schemas.microsoft.com/office/powerpoint/2010/main" val="1231385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Conditional Sampling is a procedure that can be used when sampling from a distribution such as		  is hard, but sampling from a smaller distribution such as 	           is easier</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marL="0" indent="0">
              <a:buNone/>
            </a:pPr>
            <a:r>
              <a:rPr lang="en-US" sz="2800" dirty="0"/>
              <a:t> </a:t>
            </a:r>
          </a:p>
          <a:p>
            <a:pPr lvl="1">
              <a:buFont typeface="Wingdings" panose="05000000000000000000" pitchFamily="2" charset="2"/>
              <a:buChar char="§"/>
            </a:pPr>
            <a:endParaRPr lang="en-US" sz="2600" dirty="0"/>
          </a:p>
          <a:p>
            <a:pPr marL="201168" lvl="1" indent="0">
              <a:buNone/>
            </a:pPr>
            <a:endParaRPr lang="en-US" sz="2600" dirty="0"/>
          </a:p>
          <a:p>
            <a:pPr marL="201168" lvl="1" indent="0">
              <a:buNone/>
            </a:pPr>
            <a:endParaRPr lang="en-US" sz="2600" dirty="0"/>
          </a:p>
        </p:txBody>
      </p:sp>
      <p:pic>
        <p:nvPicPr>
          <p:cNvPr id="4" name="Picture 3">
            <a:extLst>
              <a:ext uri="{FF2B5EF4-FFF2-40B4-BE49-F238E27FC236}">
                <a16:creationId xmlns:a16="http://schemas.microsoft.com/office/drawing/2014/main" id="{7B29DF30-A648-496E-ABE6-A0A08A45C91A}"/>
              </a:ext>
            </a:extLst>
          </p:cNvPr>
          <p:cNvPicPr>
            <a:picLocks noChangeAspect="1"/>
          </p:cNvPicPr>
          <p:nvPr/>
        </p:nvPicPr>
        <p:blipFill>
          <a:blip r:embed="rId2"/>
          <a:stretch>
            <a:fillRect/>
          </a:stretch>
        </p:blipFill>
        <p:spPr>
          <a:xfrm>
            <a:off x="6478068" y="2201807"/>
            <a:ext cx="1126943" cy="446239"/>
          </a:xfrm>
          <a:prstGeom prst="rect">
            <a:avLst/>
          </a:prstGeom>
        </p:spPr>
      </p:pic>
      <p:pic>
        <p:nvPicPr>
          <p:cNvPr id="6" name="Picture 5">
            <a:extLst>
              <a:ext uri="{FF2B5EF4-FFF2-40B4-BE49-F238E27FC236}">
                <a16:creationId xmlns:a16="http://schemas.microsoft.com/office/drawing/2014/main" id="{FD910504-7AC8-48AE-9BF1-7124232056E1}"/>
              </a:ext>
            </a:extLst>
          </p:cNvPr>
          <p:cNvPicPr>
            <a:picLocks noChangeAspect="1"/>
          </p:cNvPicPr>
          <p:nvPr/>
        </p:nvPicPr>
        <p:blipFill>
          <a:blip r:embed="rId3"/>
          <a:stretch>
            <a:fillRect/>
          </a:stretch>
        </p:blipFill>
        <p:spPr>
          <a:xfrm>
            <a:off x="6245328" y="2602022"/>
            <a:ext cx="1116524" cy="489829"/>
          </a:xfrm>
          <a:prstGeom prst="rect">
            <a:avLst/>
          </a:prstGeom>
        </p:spPr>
      </p:pic>
      <p:pic>
        <p:nvPicPr>
          <p:cNvPr id="13" name="Picture 12">
            <a:extLst>
              <a:ext uri="{FF2B5EF4-FFF2-40B4-BE49-F238E27FC236}">
                <a16:creationId xmlns:a16="http://schemas.microsoft.com/office/drawing/2014/main" id="{34A3A0C9-E25B-403F-AED6-2195B8AF4ABC}"/>
              </a:ext>
            </a:extLst>
          </p:cNvPr>
          <p:cNvPicPr>
            <a:picLocks noChangeAspect="1"/>
          </p:cNvPicPr>
          <p:nvPr/>
        </p:nvPicPr>
        <p:blipFill>
          <a:blip r:embed="rId4"/>
          <a:stretch>
            <a:fillRect/>
          </a:stretch>
        </p:blipFill>
        <p:spPr>
          <a:xfrm>
            <a:off x="1253780" y="3154182"/>
            <a:ext cx="5984327" cy="3004022"/>
          </a:xfrm>
          <a:prstGeom prst="rect">
            <a:avLst/>
          </a:prstGeom>
        </p:spPr>
      </p:pic>
      <p:sp>
        <p:nvSpPr>
          <p:cNvPr id="11" name="Arrow: Right 10">
            <a:extLst>
              <a:ext uri="{FF2B5EF4-FFF2-40B4-BE49-F238E27FC236}">
                <a16:creationId xmlns:a16="http://schemas.microsoft.com/office/drawing/2014/main" id="{A823D215-8675-4DC9-9F75-0771DAEAB131}"/>
              </a:ext>
            </a:extLst>
          </p:cNvPr>
          <p:cNvSpPr/>
          <p:nvPr/>
        </p:nvSpPr>
        <p:spPr>
          <a:xfrm rot="10800000">
            <a:off x="7142935" y="4656193"/>
            <a:ext cx="1744824" cy="615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789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marL="0" indent="0">
              <a:buNone/>
            </a:pPr>
            <a:r>
              <a:rPr lang="en-US" sz="2800" dirty="0"/>
              <a:t> </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Calculate p(c | x’) by running classifier on the patch of image features x’ (later, I will point out a typo)</a:t>
            </a:r>
            <a:endParaRPr lang="en-US" sz="2200" dirty="0"/>
          </a:p>
          <a:p>
            <a:pPr lvl="1">
              <a:buFont typeface="Wingdings" panose="05000000000000000000" pitchFamily="2" charset="2"/>
              <a:buChar char="§"/>
            </a:pPr>
            <a:endParaRPr lang="en-US" sz="2600" dirty="0"/>
          </a:p>
          <a:p>
            <a:pPr marL="201168" lvl="1" indent="0">
              <a:buNone/>
            </a:pPr>
            <a:endParaRPr lang="en-US" sz="2600" dirty="0"/>
          </a:p>
          <a:p>
            <a:pPr marL="201168" lvl="1" indent="0">
              <a:buNone/>
            </a:pPr>
            <a:endParaRPr lang="en-US" sz="2600" dirty="0"/>
          </a:p>
        </p:txBody>
      </p:sp>
      <p:pic>
        <p:nvPicPr>
          <p:cNvPr id="13" name="Picture 12">
            <a:extLst>
              <a:ext uri="{FF2B5EF4-FFF2-40B4-BE49-F238E27FC236}">
                <a16:creationId xmlns:a16="http://schemas.microsoft.com/office/drawing/2014/main" id="{34A3A0C9-E25B-403F-AED6-2195B8AF4ABC}"/>
              </a:ext>
            </a:extLst>
          </p:cNvPr>
          <p:cNvPicPr>
            <a:picLocks noChangeAspect="1"/>
          </p:cNvPicPr>
          <p:nvPr/>
        </p:nvPicPr>
        <p:blipFill>
          <a:blip r:embed="rId2"/>
          <a:stretch>
            <a:fillRect/>
          </a:stretch>
        </p:blipFill>
        <p:spPr>
          <a:xfrm>
            <a:off x="1262268" y="1912779"/>
            <a:ext cx="6258205" cy="3141504"/>
          </a:xfrm>
          <a:prstGeom prst="rect">
            <a:avLst/>
          </a:prstGeom>
        </p:spPr>
      </p:pic>
      <p:sp>
        <p:nvSpPr>
          <p:cNvPr id="18" name="Arrow: Right 17">
            <a:extLst>
              <a:ext uri="{FF2B5EF4-FFF2-40B4-BE49-F238E27FC236}">
                <a16:creationId xmlns:a16="http://schemas.microsoft.com/office/drawing/2014/main" id="{987CAEA3-82D7-420E-8224-8FC16D12ABC5}"/>
              </a:ext>
            </a:extLst>
          </p:cNvPr>
          <p:cNvSpPr/>
          <p:nvPr/>
        </p:nvSpPr>
        <p:spPr>
          <a:xfrm rot="11699123">
            <a:off x="4544009" y="4273420"/>
            <a:ext cx="1399592" cy="242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55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lvl="1">
              <a:buFont typeface="Wingdings" panose="05000000000000000000" pitchFamily="2" charset="2"/>
              <a:buChar char="§"/>
            </a:pPr>
            <a:endParaRPr lang="en-US" sz="2600" dirty="0"/>
          </a:p>
          <a:p>
            <a:pPr marL="201168" lvl="1" indent="0">
              <a:buNone/>
            </a:pPr>
            <a:endParaRPr lang="en-US" sz="2600" dirty="0"/>
          </a:p>
          <a:p>
            <a:pPr marL="201168" lvl="1" indent="0">
              <a:buNone/>
            </a:pPr>
            <a:endParaRPr lang="en-US" sz="2600" dirty="0"/>
          </a:p>
        </p:txBody>
      </p:sp>
      <p:pic>
        <p:nvPicPr>
          <p:cNvPr id="9" name="Picture 8">
            <a:extLst>
              <a:ext uri="{FF2B5EF4-FFF2-40B4-BE49-F238E27FC236}">
                <a16:creationId xmlns:a16="http://schemas.microsoft.com/office/drawing/2014/main" id="{A6AAD903-F445-41FD-BFDE-3266F8860138}"/>
              </a:ext>
            </a:extLst>
          </p:cNvPr>
          <p:cNvPicPr>
            <a:picLocks noChangeAspect="1"/>
          </p:cNvPicPr>
          <p:nvPr/>
        </p:nvPicPr>
        <p:blipFill>
          <a:blip r:embed="rId2"/>
          <a:stretch>
            <a:fillRect/>
          </a:stretch>
        </p:blipFill>
        <p:spPr>
          <a:xfrm>
            <a:off x="1213770" y="1974634"/>
            <a:ext cx="5949600" cy="2897421"/>
          </a:xfrm>
          <a:prstGeom prst="rect">
            <a:avLst/>
          </a:prstGeom>
        </p:spPr>
      </p:pic>
      <p:pic>
        <p:nvPicPr>
          <p:cNvPr id="11" name="Picture 10">
            <a:extLst>
              <a:ext uri="{FF2B5EF4-FFF2-40B4-BE49-F238E27FC236}">
                <a16:creationId xmlns:a16="http://schemas.microsoft.com/office/drawing/2014/main" id="{A9DCF6A6-DE95-4033-A964-214B75545B39}"/>
              </a:ext>
            </a:extLst>
          </p:cNvPr>
          <p:cNvPicPr/>
          <p:nvPr/>
        </p:nvPicPr>
        <p:blipFill>
          <a:blip r:embed="rId3"/>
          <a:stretch>
            <a:fillRect/>
          </a:stretch>
        </p:blipFill>
        <p:spPr>
          <a:xfrm>
            <a:off x="5644410" y="4001969"/>
            <a:ext cx="6345427" cy="1450757"/>
          </a:xfrm>
          <a:prstGeom prst="rect">
            <a:avLst/>
          </a:prstGeom>
        </p:spPr>
      </p:pic>
      <p:sp>
        <p:nvSpPr>
          <p:cNvPr id="5" name="Arrow: Right 4">
            <a:extLst>
              <a:ext uri="{FF2B5EF4-FFF2-40B4-BE49-F238E27FC236}">
                <a16:creationId xmlns:a16="http://schemas.microsoft.com/office/drawing/2014/main" id="{16ED4EA6-6C8E-4BE4-9FE1-1C5E78D4CC58}"/>
              </a:ext>
            </a:extLst>
          </p:cNvPr>
          <p:cNvSpPr/>
          <p:nvPr/>
        </p:nvSpPr>
        <p:spPr>
          <a:xfrm>
            <a:off x="4748671" y="4503205"/>
            <a:ext cx="895739" cy="289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355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lvl="1">
              <a:buFont typeface="Wingdings" panose="05000000000000000000" pitchFamily="2" charset="2"/>
              <a:buChar char="§"/>
            </a:pPr>
            <a:endParaRPr lang="en-US" sz="2600" dirty="0"/>
          </a:p>
          <a:p>
            <a:pPr marL="201168" lvl="1" indent="0">
              <a:buNone/>
            </a:pPr>
            <a:endParaRPr lang="en-US" sz="2600" dirty="0"/>
          </a:p>
        </p:txBody>
      </p:sp>
      <p:pic>
        <p:nvPicPr>
          <p:cNvPr id="5" name="Picture 4">
            <a:extLst>
              <a:ext uri="{FF2B5EF4-FFF2-40B4-BE49-F238E27FC236}">
                <a16:creationId xmlns:a16="http://schemas.microsoft.com/office/drawing/2014/main" id="{64816E28-C265-49DE-A0DF-4E9FFABFA9DC}"/>
              </a:ext>
            </a:extLst>
          </p:cNvPr>
          <p:cNvPicPr>
            <a:picLocks noChangeAspect="1"/>
          </p:cNvPicPr>
          <p:nvPr/>
        </p:nvPicPr>
        <p:blipFill>
          <a:blip r:embed="rId2"/>
          <a:stretch>
            <a:fillRect/>
          </a:stretch>
        </p:blipFill>
        <p:spPr>
          <a:xfrm>
            <a:off x="1174879" y="1889760"/>
            <a:ext cx="5867400" cy="1847850"/>
          </a:xfrm>
          <a:prstGeom prst="rect">
            <a:avLst/>
          </a:prstGeom>
        </p:spPr>
      </p:pic>
      <p:sp>
        <p:nvSpPr>
          <p:cNvPr id="8" name="Content Placeholder 2">
            <a:extLst>
              <a:ext uri="{FF2B5EF4-FFF2-40B4-BE49-F238E27FC236}">
                <a16:creationId xmlns:a16="http://schemas.microsoft.com/office/drawing/2014/main" id="{298BC58B-CF35-44D1-BE5E-7882AF00E6FF}"/>
              </a:ext>
            </a:extLst>
          </p:cNvPr>
          <p:cNvSpPr txBox="1">
            <a:spLocks/>
          </p:cNvSpPr>
          <p:nvPr/>
        </p:nvSpPr>
        <p:spPr>
          <a:xfrm>
            <a:off x="1249680" y="1998134"/>
            <a:ext cx="10058400" cy="43124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marL="0" indent="0">
              <a:buNone/>
            </a:pPr>
            <a:endParaRPr lang="en-US" sz="2600" dirty="0"/>
          </a:p>
          <a:p>
            <a:pPr marL="0" indent="0">
              <a:buNone/>
            </a:pPr>
            <a:endParaRPr lang="en-US" sz="2600" dirty="0"/>
          </a:p>
          <a:p>
            <a:pPr>
              <a:buFont typeface="Wingdings" panose="05000000000000000000" pitchFamily="2" charset="2"/>
              <a:buChar char="§"/>
            </a:pPr>
            <a:r>
              <a:rPr lang="en-US" sz="2600" dirty="0"/>
              <a:t>Typo: p(</a:t>
            </a:r>
            <a:r>
              <a:rPr lang="en-US" sz="2600" dirty="0" err="1"/>
              <a:t>c|x</a:t>
            </a:r>
            <a:r>
              <a:rPr lang="en-US" sz="2600" dirty="0"/>
              <a:t>’) should be p(c | </a:t>
            </a:r>
            <a:r>
              <a:rPr lang="en-US" sz="2600" dirty="0" err="1"/>
              <a:t>x</a:t>
            </a:r>
            <a:r>
              <a:rPr lang="en-US" sz="2600" baseline="-25000" dirty="0" err="1"/>
              <a:t>w</a:t>
            </a:r>
            <a:r>
              <a:rPr lang="en-US" sz="2600" dirty="0"/>
              <a:t>’). Run classifier only on samples taken from simulated distribution created from empirical		           ; that is, on sample features from green but NOT purple or grey (see above)</a:t>
            </a:r>
          </a:p>
        </p:txBody>
      </p:sp>
      <p:pic>
        <p:nvPicPr>
          <p:cNvPr id="13" name="Picture 12">
            <a:extLst>
              <a:ext uri="{FF2B5EF4-FFF2-40B4-BE49-F238E27FC236}">
                <a16:creationId xmlns:a16="http://schemas.microsoft.com/office/drawing/2014/main" id="{86E68E93-F407-4A24-88C0-21498B728C57}"/>
              </a:ext>
            </a:extLst>
          </p:cNvPr>
          <p:cNvPicPr>
            <a:picLocks noChangeAspect="1"/>
          </p:cNvPicPr>
          <p:nvPr/>
        </p:nvPicPr>
        <p:blipFill>
          <a:blip r:embed="rId3"/>
          <a:stretch>
            <a:fillRect/>
          </a:stretch>
        </p:blipFill>
        <p:spPr>
          <a:xfrm>
            <a:off x="4236536" y="2546735"/>
            <a:ext cx="492331" cy="618931"/>
          </a:xfrm>
          <a:prstGeom prst="rect">
            <a:avLst/>
          </a:prstGeom>
        </p:spPr>
      </p:pic>
      <p:pic>
        <p:nvPicPr>
          <p:cNvPr id="9" name="Picture 8">
            <a:extLst>
              <a:ext uri="{FF2B5EF4-FFF2-40B4-BE49-F238E27FC236}">
                <a16:creationId xmlns:a16="http://schemas.microsoft.com/office/drawing/2014/main" id="{C17D7D55-73BB-4012-8B1D-E59EEC565067}"/>
              </a:ext>
            </a:extLst>
          </p:cNvPr>
          <p:cNvPicPr>
            <a:picLocks noChangeAspect="1"/>
          </p:cNvPicPr>
          <p:nvPr/>
        </p:nvPicPr>
        <p:blipFill>
          <a:blip r:embed="rId4"/>
          <a:stretch>
            <a:fillRect/>
          </a:stretch>
        </p:blipFill>
        <p:spPr>
          <a:xfrm>
            <a:off x="8217472" y="5030444"/>
            <a:ext cx="2038350" cy="419100"/>
          </a:xfrm>
          <a:prstGeom prst="rect">
            <a:avLst/>
          </a:prstGeom>
        </p:spPr>
      </p:pic>
      <p:pic>
        <p:nvPicPr>
          <p:cNvPr id="4" name="Picture 3">
            <a:extLst>
              <a:ext uri="{FF2B5EF4-FFF2-40B4-BE49-F238E27FC236}">
                <a16:creationId xmlns:a16="http://schemas.microsoft.com/office/drawing/2014/main" id="{5878C965-433A-493B-9711-F0D0A5268EB3}"/>
              </a:ext>
            </a:extLst>
          </p:cNvPr>
          <p:cNvPicPr>
            <a:picLocks noChangeAspect="1"/>
          </p:cNvPicPr>
          <p:nvPr/>
        </p:nvPicPr>
        <p:blipFill>
          <a:blip r:embed="rId5"/>
          <a:stretch>
            <a:fillRect/>
          </a:stretch>
        </p:blipFill>
        <p:spPr>
          <a:xfrm>
            <a:off x="7231377" y="2485644"/>
            <a:ext cx="3924303" cy="2201438"/>
          </a:xfrm>
          <a:prstGeom prst="rect">
            <a:avLst/>
          </a:prstGeom>
        </p:spPr>
      </p:pic>
    </p:spTree>
    <p:extLst>
      <p:ext uri="{BB962C8B-B14F-4D97-AF65-F5344CB8AC3E}">
        <p14:creationId xmlns:p14="http://schemas.microsoft.com/office/powerpoint/2010/main" val="290487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38CF-E627-457D-A268-54684C4D73DF}"/>
              </a:ext>
            </a:extLst>
          </p:cNvPr>
          <p:cNvSpPr>
            <a:spLocks noGrp="1"/>
          </p:cNvSpPr>
          <p:nvPr>
            <p:ph type="title"/>
          </p:nvPr>
        </p:nvSpPr>
        <p:spPr/>
        <p:txBody>
          <a:bodyPr/>
          <a:lstStyle/>
          <a:p>
            <a:r>
              <a:rPr lang="en-US" dirty="0"/>
              <a:t>Medical Application</a:t>
            </a:r>
          </a:p>
        </p:txBody>
      </p:sp>
      <p:sp>
        <p:nvSpPr>
          <p:cNvPr id="3" name="Content Placeholder 2">
            <a:extLst>
              <a:ext uri="{FF2B5EF4-FFF2-40B4-BE49-F238E27FC236}">
                <a16:creationId xmlns:a16="http://schemas.microsoft.com/office/drawing/2014/main" id="{880E69B8-8D88-4E7D-9875-E97EFBD4F234}"/>
              </a:ext>
            </a:extLst>
          </p:cNvPr>
          <p:cNvSpPr>
            <a:spLocks noGrp="1"/>
          </p:cNvSpPr>
          <p:nvPr>
            <p:ph idx="1"/>
          </p:nvPr>
        </p:nvSpPr>
        <p:spPr/>
        <p:txBody>
          <a:bodyPr>
            <a:normAutofit/>
          </a:bodyPr>
          <a:lstStyle/>
          <a:p>
            <a:r>
              <a:rPr lang="en-US" sz="2800" dirty="0"/>
              <a:t>This method was applied to a classifier trained on MRI brain scans of HIV patients with a neurogenerative disease. This classifier predicts if a patient has HIV or not.</a:t>
            </a:r>
          </a:p>
          <a:p>
            <a:endParaRPr lang="en-US" sz="2800" dirty="0"/>
          </a:p>
        </p:txBody>
      </p:sp>
      <p:pic>
        <p:nvPicPr>
          <p:cNvPr id="4" name="Picture 3">
            <a:extLst>
              <a:ext uri="{FF2B5EF4-FFF2-40B4-BE49-F238E27FC236}">
                <a16:creationId xmlns:a16="http://schemas.microsoft.com/office/drawing/2014/main" id="{BED535EA-2643-4A01-AA96-EDA81D65D651}"/>
              </a:ext>
            </a:extLst>
          </p:cNvPr>
          <p:cNvPicPr>
            <a:picLocks noChangeAspect="1"/>
          </p:cNvPicPr>
          <p:nvPr/>
        </p:nvPicPr>
        <p:blipFill>
          <a:blip r:embed="rId2"/>
          <a:stretch>
            <a:fillRect/>
          </a:stretch>
        </p:blipFill>
        <p:spPr>
          <a:xfrm>
            <a:off x="1428556" y="3341288"/>
            <a:ext cx="9334887" cy="2934781"/>
          </a:xfrm>
          <a:prstGeom prst="rect">
            <a:avLst/>
          </a:prstGeom>
        </p:spPr>
      </p:pic>
    </p:spTree>
    <p:extLst>
      <p:ext uri="{BB962C8B-B14F-4D97-AF65-F5344CB8AC3E}">
        <p14:creationId xmlns:p14="http://schemas.microsoft.com/office/powerpoint/2010/main" val="2229862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lvl="1">
              <a:buFont typeface="Wingdings" panose="05000000000000000000" pitchFamily="2" charset="2"/>
              <a:buChar char="§"/>
            </a:pPr>
            <a:endParaRPr lang="en-US" sz="2600" dirty="0"/>
          </a:p>
          <a:p>
            <a:pPr marL="201168" lvl="1" indent="0">
              <a:buNone/>
            </a:pPr>
            <a:endParaRPr lang="en-US" sz="2600" dirty="0"/>
          </a:p>
        </p:txBody>
      </p:sp>
      <p:pic>
        <p:nvPicPr>
          <p:cNvPr id="11" name="Picture 10">
            <a:extLst>
              <a:ext uri="{FF2B5EF4-FFF2-40B4-BE49-F238E27FC236}">
                <a16:creationId xmlns:a16="http://schemas.microsoft.com/office/drawing/2014/main" id="{A9DCF6A6-DE95-4033-A964-214B75545B39}"/>
              </a:ext>
            </a:extLst>
          </p:cNvPr>
          <p:cNvPicPr/>
          <p:nvPr/>
        </p:nvPicPr>
        <p:blipFill>
          <a:blip r:embed="rId2"/>
          <a:stretch>
            <a:fillRect/>
          </a:stretch>
        </p:blipFill>
        <p:spPr>
          <a:xfrm>
            <a:off x="5439747" y="3575475"/>
            <a:ext cx="6752253" cy="1031675"/>
          </a:xfrm>
          <a:prstGeom prst="rect">
            <a:avLst/>
          </a:prstGeom>
        </p:spPr>
      </p:pic>
      <p:pic>
        <p:nvPicPr>
          <p:cNvPr id="5" name="Picture 4">
            <a:extLst>
              <a:ext uri="{FF2B5EF4-FFF2-40B4-BE49-F238E27FC236}">
                <a16:creationId xmlns:a16="http://schemas.microsoft.com/office/drawing/2014/main" id="{64816E28-C265-49DE-A0DF-4E9FFABFA9DC}"/>
              </a:ext>
            </a:extLst>
          </p:cNvPr>
          <p:cNvPicPr>
            <a:picLocks noChangeAspect="1"/>
          </p:cNvPicPr>
          <p:nvPr/>
        </p:nvPicPr>
        <p:blipFill>
          <a:blip r:embed="rId3"/>
          <a:stretch>
            <a:fillRect/>
          </a:stretch>
        </p:blipFill>
        <p:spPr>
          <a:xfrm>
            <a:off x="1174879" y="1889760"/>
            <a:ext cx="5867400" cy="1847850"/>
          </a:xfrm>
          <a:prstGeom prst="rect">
            <a:avLst/>
          </a:prstGeom>
        </p:spPr>
      </p:pic>
      <p:sp>
        <p:nvSpPr>
          <p:cNvPr id="8" name="Content Placeholder 2">
            <a:extLst>
              <a:ext uri="{FF2B5EF4-FFF2-40B4-BE49-F238E27FC236}">
                <a16:creationId xmlns:a16="http://schemas.microsoft.com/office/drawing/2014/main" id="{298BC58B-CF35-44D1-BE5E-7882AF00E6FF}"/>
              </a:ext>
            </a:extLst>
          </p:cNvPr>
          <p:cNvSpPr txBox="1">
            <a:spLocks/>
          </p:cNvSpPr>
          <p:nvPr/>
        </p:nvSpPr>
        <p:spPr>
          <a:xfrm>
            <a:off x="1249680" y="1998134"/>
            <a:ext cx="10058400" cy="43124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marL="0" indent="0">
              <a:buNone/>
            </a:pPr>
            <a:endParaRPr lang="en-US" sz="2600" dirty="0"/>
          </a:p>
          <a:p>
            <a:pPr marL="0" indent="0">
              <a:buNone/>
            </a:pPr>
            <a:r>
              <a:rPr lang="en-US" sz="2600" dirty="0"/>
              <a:t> </a:t>
            </a:r>
          </a:p>
          <a:p>
            <a:pPr>
              <a:buFont typeface="Wingdings" panose="05000000000000000000" pitchFamily="2" charset="2"/>
              <a:buChar char="§"/>
            </a:pPr>
            <a:r>
              <a:rPr lang="en-US" sz="2600" dirty="0"/>
              <a:t>Equation also supports idea of Typo: p(</a:t>
            </a:r>
            <a:r>
              <a:rPr lang="en-US" sz="2600" dirty="0" err="1"/>
              <a:t>c|x</a:t>
            </a:r>
            <a:r>
              <a:rPr lang="en-US" sz="2600" dirty="0"/>
              <a:t>’) </a:t>
            </a:r>
            <a:r>
              <a:rPr lang="en-US" sz="2600" dirty="0">
                <a:sym typeface="Wingdings" panose="05000000000000000000" pitchFamily="2" charset="2"/>
              </a:rPr>
              <a:t> </a:t>
            </a:r>
            <a:r>
              <a:rPr lang="en-US" sz="2600" dirty="0"/>
              <a:t>p(c | </a:t>
            </a:r>
            <a:r>
              <a:rPr lang="en-US" sz="2600" dirty="0" err="1"/>
              <a:t>x</a:t>
            </a:r>
            <a:r>
              <a:rPr lang="en-US" sz="2600" baseline="-25000" dirty="0" err="1"/>
              <a:t>w</a:t>
            </a:r>
            <a:r>
              <a:rPr lang="en-US" sz="2600" dirty="0"/>
              <a:t>’) </a:t>
            </a:r>
          </a:p>
        </p:txBody>
      </p:sp>
      <p:pic>
        <p:nvPicPr>
          <p:cNvPr id="6" name="Picture 5">
            <a:extLst>
              <a:ext uri="{FF2B5EF4-FFF2-40B4-BE49-F238E27FC236}">
                <a16:creationId xmlns:a16="http://schemas.microsoft.com/office/drawing/2014/main" id="{9A8807C5-22FC-4B6A-A12F-DB49894A5C88}"/>
              </a:ext>
            </a:extLst>
          </p:cNvPr>
          <p:cNvPicPr>
            <a:picLocks noChangeAspect="1"/>
          </p:cNvPicPr>
          <p:nvPr/>
        </p:nvPicPr>
        <p:blipFill>
          <a:blip r:embed="rId4"/>
          <a:stretch>
            <a:fillRect/>
          </a:stretch>
        </p:blipFill>
        <p:spPr>
          <a:xfrm>
            <a:off x="5861017" y="3155970"/>
            <a:ext cx="1495425" cy="485775"/>
          </a:xfrm>
          <a:prstGeom prst="rect">
            <a:avLst/>
          </a:prstGeom>
        </p:spPr>
      </p:pic>
      <p:pic>
        <p:nvPicPr>
          <p:cNvPr id="7" name="Picture 6">
            <a:extLst>
              <a:ext uri="{FF2B5EF4-FFF2-40B4-BE49-F238E27FC236}">
                <a16:creationId xmlns:a16="http://schemas.microsoft.com/office/drawing/2014/main" id="{CE18C044-8445-4D3A-828C-F8CACA53F6CE}"/>
              </a:ext>
            </a:extLst>
          </p:cNvPr>
          <p:cNvPicPr>
            <a:picLocks noChangeAspect="1"/>
          </p:cNvPicPr>
          <p:nvPr/>
        </p:nvPicPr>
        <p:blipFill>
          <a:blip r:embed="rId5"/>
          <a:stretch>
            <a:fillRect/>
          </a:stretch>
        </p:blipFill>
        <p:spPr>
          <a:xfrm>
            <a:off x="7976327" y="3103887"/>
            <a:ext cx="2009775" cy="514350"/>
          </a:xfrm>
          <a:prstGeom prst="rect">
            <a:avLst/>
          </a:prstGeom>
        </p:spPr>
      </p:pic>
      <p:pic>
        <p:nvPicPr>
          <p:cNvPr id="10" name="Picture 9">
            <a:extLst>
              <a:ext uri="{FF2B5EF4-FFF2-40B4-BE49-F238E27FC236}">
                <a16:creationId xmlns:a16="http://schemas.microsoft.com/office/drawing/2014/main" id="{689C06C4-AD85-44A2-A81F-9BA8C40AED4E}"/>
              </a:ext>
            </a:extLst>
          </p:cNvPr>
          <p:cNvPicPr>
            <a:picLocks noChangeAspect="1"/>
          </p:cNvPicPr>
          <p:nvPr/>
        </p:nvPicPr>
        <p:blipFill>
          <a:blip r:embed="rId6"/>
          <a:stretch>
            <a:fillRect/>
          </a:stretch>
        </p:blipFill>
        <p:spPr>
          <a:xfrm>
            <a:off x="10832361" y="3146648"/>
            <a:ext cx="1038225" cy="438150"/>
          </a:xfrm>
          <a:prstGeom prst="rect">
            <a:avLst/>
          </a:prstGeom>
        </p:spPr>
      </p:pic>
      <p:pic>
        <p:nvPicPr>
          <p:cNvPr id="13" name="Picture 12">
            <a:extLst>
              <a:ext uri="{FF2B5EF4-FFF2-40B4-BE49-F238E27FC236}">
                <a16:creationId xmlns:a16="http://schemas.microsoft.com/office/drawing/2014/main" id="{86E68E93-F407-4A24-88C0-21498B728C57}"/>
              </a:ext>
            </a:extLst>
          </p:cNvPr>
          <p:cNvPicPr>
            <a:picLocks noChangeAspect="1"/>
          </p:cNvPicPr>
          <p:nvPr/>
        </p:nvPicPr>
        <p:blipFill>
          <a:blip r:embed="rId7"/>
          <a:stretch>
            <a:fillRect/>
          </a:stretch>
        </p:blipFill>
        <p:spPr>
          <a:xfrm>
            <a:off x="4236536" y="2546735"/>
            <a:ext cx="492331" cy="618931"/>
          </a:xfrm>
          <a:prstGeom prst="rect">
            <a:avLst/>
          </a:prstGeom>
        </p:spPr>
      </p:pic>
      <p:pic>
        <p:nvPicPr>
          <p:cNvPr id="14" name="Picture 13">
            <a:extLst>
              <a:ext uri="{FF2B5EF4-FFF2-40B4-BE49-F238E27FC236}">
                <a16:creationId xmlns:a16="http://schemas.microsoft.com/office/drawing/2014/main" id="{272FB31B-8F5A-4162-BFBB-C7381C34DDFB}"/>
              </a:ext>
            </a:extLst>
          </p:cNvPr>
          <p:cNvPicPr>
            <a:picLocks noChangeAspect="1"/>
          </p:cNvPicPr>
          <p:nvPr/>
        </p:nvPicPr>
        <p:blipFill>
          <a:blip r:embed="rId7"/>
          <a:stretch>
            <a:fillRect/>
          </a:stretch>
        </p:blipFill>
        <p:spPr>
          <a:xfrm>
            <a:off x="10154513" y="2880344"/>
            <a:ext cx="492331" cy="618931"/>
          </a:xfrm>
          <a:prstGeom prst="rect">
            <a:avLst/>
          </a:prstGeom>
        </p:spPr>
      </p:pic>
    </p:spTree>
    <p:extLst>
      <p:ext uri="{BB962C8B-B14F-4D97-AF65-F5344CB8AC3E}">
        <p14:creationId xmlns:p14="http://schemas.microsoft.com/office/powerpoint/2010/main" val="62623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Change #2 from PDA: Conditional Sampling</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lvl="1">
              <a:buFont typeface="Wingdings" panose="05000000000000000000" pitchFamily="2" charset="2"/>
              <a:buChar char="§"/>
            </a:pPr>
            <a:endParaRPr lang="en-US" sz="2600" dirty="0"/>
          </a:p>
          <a:p>
            <a:pPr marL="201168" lvl="1" indent="0">
              <a:buNone/>
            </a:pPr>
            <a:endParaRPr lang="en-US" sz="2600" dirty="0"/>
          </a:p>
        </p:txBody>
      </p:sp>
      <p:pic>
        <p:nvPicPr>
          <p:cNvPr id="5" name="Picture 4">
            <a:extLst>
              <a:ext uri="{FF2B5EF4-FFF2-40B4-BE49-F238E27FC236}">
                <a16:creationId xmlns:a16="http://schemas.microsoft.com/office/drawing/2014/main" id="{64816E28-C265-49DE-A0DF-4E9FFABFA9DC}"/>
              </a:ext>
            </a:extLst>
          </p:cNvPr>
          <p:cNvPicPr>
            <a:picLocks noChangeAspect="1"/>
          </p:cNvPicPr>
          <p:nvPr/>
        </p:nvPicPr>
        <p:blipFill>
          <a:blip r:embed="rId2"/>
          <a:stretch>
            <a:fillRect/>
          </a:stretch>
        </p:blipFill>
        <p:spPr>
          <a:xfrm>
            <a:off x="1174879" y="1889760"/>
            <a:ext cx="5867400" cy="1847850"/>
          </a:xfrm>
          <a:prstGeom prst="rect">
            <a:avLst/>
          </a:prstGeom>
        </p:spPr>
      </p:pic>
      <p:sp>
        <p:nvSpPr>
          <p:cNvPr id="8" name="Content Placeholder 2">
            <a:extLst>
              <a:ext uri="{FF2B5EF4-FFF2-40B4-BE49-F238E27FC236}">
                <a16:creationId xmlns:a16="http://schemas.microsoft.com/office/drawing/2014/main" id="{298BC58B-CF35-44D1-BE5E-7882AF00E6FF}"/>
              </a:ext>
            </a:extLst>
          </p:cNvPr>
          <p:cNvSpPr txBox="1">
            <a:spLocks/>
          </p:cNvSpPr>
          <p:nvPr/>
        </p:nvSpPr>
        <p:spPr>
          <a:xfrm>
            <a:off x="1249680" y="1998134"/>
            <a:ext cx="10058400" cy="43124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endParaRPr lang="en-US" sz="2600" dirty="0"/>
          </a:p>
          <a:p>
            <a:pPr>
              <a:buFont typeface="Wingdings" panose="05000000000000000000" pitchFamily="2" charset="2"/>
              <a:buChar char="§"/>
            </a:pPr>
            <a:r>
              <a:rPr lang="en-US" sz="2600" dirty="0"/>
              <a:t> Algorithm: run p(c| </a:t>
            </a:r>
            <a:r>
              <a:rPr lang="en-US" sz="2600" dirty="0" err="1"/>
              <a:t>x</a:t>
            </a:r>
            <a:r>
              <a:rPr lang="en-US" sz="2600" baseline="-25000" dirty="0" err="1"/>
              <a:t>w</a:t>
            </a:r>
            <a:r>
              <a:rPr lang="en-US" sz="2600" dirty="0"/>
              <a:t>’) multiple times, each on only 1 sample of the patch, then take the average of multiple p(c| </a:t>
            </a:r>
            <a:r>
              <a:rPr lang="en-US" sz="2600" dirty="0" err="1"/>
              <a:t>x</a:t>
            </a:r>
            <a:r>
              <a:rPr lang="en-US" sz="2600" baseline="-25000" dirty="0" err="1"/>
              <a:t>w</a:t>
            </a:r>
            <a:r>
              <a:rPr lang="en-US" sz="2600" dirty="0"/>
              <a:t>’)</a:t>
            </a:r>
          </a:p>
          <a:p>
            <a:pPr>
              <a:buFont typeface="Wingdings" panose="05000000000000000000" pitchFamily="2" charset="2"/>
              <a:buChar char="§"/>
            </a:pPr>
            <a:r>
              <a:rPr lang="en-US" sz="2600" dirty="0"/>
              <a:t> </a:t>
            </a:r>
            <a:r>
              <a:rPr lang="en-US" sz="2600" dirty="0" err="1"/>
              <a:t>Github</a:t>
            </a:r>
            <a:r>
              <a:rPr lang="en-US" sz="2600" dirty="0"/>
              <a:t> Code: classifier runs a forward pass (with batching) on all samples of a patch at once to get multiple values of p(c | </a:t>
            </a:r>
            <a:r>
              <a:rPr lang="en-US" sz="2600" dirty="0" err="1"/>
              <a:t>x</a:t>
            </a:r>
            <a:r>
              <a:rPr lang="en-US" sz="2600" baseline="-25000" dirty="0" err="1"/>
              <a:t>w</a:t>
            </a:r>
            <a:r>
              <a:rPr lang="en-US" sz="2600" dirty="0"/>
              <a:t>’). Then the program takes average of these to get </a:t>
            </a:r>
          </a:p>
        </p:txBody>
      </p:sp>
      <p:pic>
        <p:nvPicPr>
          <p:cNvPr id="7" name="Picture 6">
            <a:extLst>
              <a:ext uri="{FF2B5EF4-FFF2-40B4-BE49-F238E27FC236}">
                <a16:creationId xmlns:a16="http://schemas.microsoft.com/office/drawing/2014/main" id="{73F294B5-C60F-4FAB-87F3-CC65CBFACFDE}"/>
              </a:ext>
            </a:extLst>
          </p:cNvPr>
          <p:cNvPicPr>
            <a:picLocks noChangeAspect="1"/>
          </p:cNvPicPr>
          <p:nvPr/>
        </p:nvPicPr>
        <p:blipFill>
          <a:blip r:embed="rId3"/>
          <a:stretch>
            <a:fillRect/>
          </a:stretch>
        </p:blipFill>
        <p:spPr>
          <a:xfrm>
            <a:off x="5281612" y="5725980"/>
            <a:ext cx="1628775" cy="476250"/>
          </a:xfrm>
          <a:prstGeom prst="rect">
            <a:avLst/>
          </a:prstGeom>
        </p:spPr>
      </p:pic>
    </p:spTree>
    <p:extLst>
      <p:ext uri="{BB962C8B-B14F-4D97-AF65-F5344CB8AC3E}">
        <p14:creationId xmlns:p14="http://schemas.microsoft.com/office/powerpoint/2010/main" val="304546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Steps for conditional sampling</a:t>
            </a:r>
          </a:p>
        </p:txBody>
      </p:sp>
      <p:sp>
        <p:nvSpPr>
          <p:cNvPr id="10" name="Content Placeholder 2">
            <a:extLst>
              <a:ext uri="{FF2B5EF4-FFF2-40B4-BE49-F238E27FC236}">
                <a16:creationId xmlns:a16="http://schemas.microsoft.com/office/drawing/2014/main" id="{8A2188A3-A322-46ED-ABFE-6374C3139FD6}"/>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1. For every feature, get its k-patch. L = k+(# neighbors)</a:t>
            </a:r>
          </a:p>
          <a:p>
            <a:r>
              <a:rPr lang="en-US" sz="2800" dirty="0"/>
              <a:t>2. Create a multivariate normal distribution using the mean + covariance matrix of that L-patch’s sample distribution</a:t>
            </a:r>
          </a:p>
          <a:p>
            <a:r>
              <a:rPr lang="en-US" sz="2800" dirty="0"/>
              <a:t>3. For every feature in k-patch, draw S samples from this normal distribution. So now we have k*S values</a:t>
            </a:r>
          </a:p>
          <a:p>
            <a:r>
              <a:rPr lang="en-US" sz="2800" dirty="0"/>
              <a:t>4. Run trained classifier’s forward pass on these k*S values to obtain multiple values of p(c | </a:t>
            </a:r>
            <a:r>
              <a:rPr lang="en-US" sz="2800" dirty="0" err="1"/>
              <a:t>x</a:t>
            </a:r>
            <a:r>
              <a:rPr lang="en-US" sz="2800" baseline="-25000" dirty="0" err="1"/>
              <a:t>w</a:t>
            </a:r>
            <a:r>
              <a:rPr lang="en-US" sz="2800" dirty="0"/>
              <a:t>’)</a:t>
            </a:r>
          </a:p>
          <a:p>
            <a:r>
              <a:rPr lang="en-US" sz="2800" dirty="0"/>
              <a:t>5. Take their average to get </a:t>
            </a:r>
          </a:p>
        </p:txBody>
      </p:sp>
      <p:pic>
        <p:nvPicPr>
          <p:cNvPr id="6" name="Picture 5">
            <a:extLst>
              <a:ext uri="{FF2B5EF4-FFF2-40B4-BE49-F238E27FC236}">
                <a16:creationId xmlns:a16="http://schemas.microsoft.com/office/drawing/2014/main" id="{7C0FBD76-4CD1-4B28-A8E0-41B657226942}"/>
              </a:ext>
            </a:extLst>
          </p:cNvPr>
          <p:cNvPicPr>
            <a:picLocks noChangeAspect="1"/>
          </p:cNvPicPr>
          <p:nvPr/>
        </p:nvPicPr>
        <p:blipFill>
          <a:blip r:embed="rId2"/>
          <a:stretch>
            <a:fillRect/>
          </a:stretch>
        </p:blipFill>
        <p:spPr>
          <a:xfrm>
            <a:off x="5178976" y="5183978"/>
            <a:ext cx="1628775" cy="476250"/>
          </a:xfrm>
          <a:prstGeom prst="rect">
            <a:avLst/>
          </a:prstGeom>
        </p:spPr>
      </p:pic>
    </p:spTree>
    <p:extLst>
      <p:ext uri="{BB962C8B-B14F-4D97-AF65-F5344CB8AC3E}">
        <p14:creationId xmlns:p14="http://schemas.microsoft.com/office/powerpoint/2010/main" val="4093186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AEBE2F-9B6A-47DD-B6A7-AA7DEC696A87}"/>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800" dirty="0"/>
          </a:p>
          <a:p>
            <a:endParaRPr lang="en-US" sz="2800" dirty="0"/>
          </a:p>
          <a:p>
            <a:pPr marL="0" indent="0">
              <a:buNone/>
            </a:pPr>
            <a:endParaRPr lang="en-US" sz="2800" dirty="0"/>
          </a:p>
          <a:p>
            <a:pPr marL="0" indent="0">
              <a:buNone/>
            </a:pPr>
            <a:endParaRPr lang="en-US" sz="2800" dirty="0"/>
          </a:p>
        </p:txBody>
      </p:sp>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normAutofit fontScale="90000"/>
          </a:bodyPr>
          <a:lstStyle/>
          <a:p>
            <a:r>
              <a:rPr lang="en-US" dirty="0"/>
              <a:t>2. Create a multivariate normal distribution using L-patch’s sample distribution</a:t>
            </a:r>
          </a:p>
        </p:txBody>
      </p:sp>
      <p:sp>
        <p:nvSpPr>
          <p:cNvPr id="9" name="Arrow: Down 8">
            <a:extLst>
              <a:ext uri="{FF2B5EF4-FFF2-40B4-BE49-F238E27FC236}">
                <a16:creationId xmlns:a16="http://schemas.microsoft.com/office/drawing/2014/main" id="{71A69D85-8F79-455E-8B58-F755919DFF7A}"/>
              </a:ext>
            </a:extLst>
          </p:cNvPr>
          <p:cNvSpPr/>
          <p:nvPr/>
        </p:nvSpPr>
        <p:spPr>
          <a:xfrm>
            <a:off x="5467447" y="2742976"/>
            <a:ext cx="485192" cy="532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C0BFFFB-194B-44F3-A14C-1B6D38C08D30}"/>
              </a:ext>
            </a:extLst>
          </p:cNvPr>
          <p:cNvPicPr>
            <a:picLocks noChangeAspect="1"/>
          </p:cNvPicPr>
          <p:nvPr/>
        </p:nvPicPr>
        <p:blipFill>
          <a:blip r:embed="rId2"/>
          <a:stretch>
            <a:fillRect/>
          </a:stretch>
        </p:blipFill>
        <p:spPr>
          <a:xfrm>
            <a:off x="4209224" y="1948578"/>
            <a:ext cx="3178111" cy="686024"/>
          </a:xfrm>
          <a:prstGeom prst="rect">
            <a:avLst/>
          </a:prstGeom>
        </p:spPr>
      </p:pic>
      <p:pic>
        <p:nvPicPr>
          <p:cNvPr id="14" name="Picture 13">
            <a:extLst>
              <a:ext uri="{FF2B5EF4-FFF2-40B4-BE49-F238E27FC236}">
                <a16:creationId xmlns:a16="http://schemas.microsoft.com/office/drawing/2014/main" id="{A2A82BBF-357A-460E-ABCD-C4E14A97BFB1}"/>
              </a:ext>
            </a:extLst>
          </p:cNvPr>
          <p:cNvPicPr>
            <a:picLocks noChangeAspect="1"/>
          </p:cNvPicPr>
          <p:nvPr/>
        </p:nvPicPr>
        <p:blipFill>
          <a:blip r:embed="rId3"/>
          <a:stretch>
            <a:fillRect/>
          </a:stretch>
        </p:blipFill>
        <p:spPr>
          <a:xfrm>
            <a:off x="1522300" y="3495438"/>
            <a:ext cx="8991600" cy="2476500"/>
          </a:xfrm>
          <a:prstGeom prst="rect">
            <a:avLst/>
          </a:prstGeom>
        </p:spPr>
      </p:pic>
    </p:spTree>
    <p:extLst>
      <p:ext uri="{BB962C8B-B14F-4D97-AF65-F5344CB8AC3E}">
        <p14:creationId xmlns:p14="http://schemas.microsoft.com/office/powerpoint/2010/main" val="1054225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EAEBE2F-9B6A-47DD-B6A7-AA7DEC696A87}"/>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800" dirty="0"/>
          </a:p>
          <a:p>
            <a:endParaRPr lang="en-US" sz="2800" dirty="0"/>
          </a:p>
          <a:p>
            <a:pPr marL="0" indent="0">
              <a:buNone/>
            </a:pPr>
            <a:endParaRPr lang="en-US" sz="2800" dirty="0"/>
          </a:p>
          <a:p>
            <a:pPr marL="0" indent="0">
              <a:buNone/>
            </a:pPr>
            <a:endParaRPr lang="en-US" sz="2800" dirty="0"/>
          </a:p>
          <a:p>
            <a:pPr marL="0" indent="0">
              <a:buNone/>
            </a:pPr>
            <a:r>
              <a:rPr lang="en-US" sz="2800" dirty="0" err="1"/>
              <a:t>Feature_sets</a:t>
            </a:r>
            <a:r>
              <a:rPr lang="en-US" sz="2800" dirty="0"/>
              <a:t> is the # of neighboring features in the k-sized window, the multiple features selected as a patch (NOT the sampling space, which is </a:t>
            </a:r>
            <a:r>
              <a:rPr lang="en-US" sz="2800" dirty="0" err="1"/>
              <a:t>LxL</a:t>
            </a:r>
            <a:r>
              <a:rPr lang="en-US" sz="2800" dirty="0"/>
              <a:t>). It is used to calculate the multivariate normal distribution from which samples will be drawn</a:t>
            </a:r>
          </a:p>
        </p:txBody>
      </p:sp>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normAutofit/>
          </a:bodyPr>
          <a:lstStyle/>
          <a:p>
            <a:r>
              <a:rPr lang="en-US" dirty="0"/>
              <a:t>3. For every feature in k-patch, draw S samples from this normal distribution</a:t>
            </a:r>
          </a:p>
        </p:txBody>
      </p:sp>
      <p:pic>
        <p:nvPicPr>
          <p:cNvPr id="6" name="Picture 5">
            <a:extLst>
              <a:ext uri="{FF2B5EF4-FFF2-40B4-BE49-F238E27FC236}">
                <a16:creationId xmlns:a16="http://schemas.microsoft.com/office/drawing/2014/main" id="{D02DF6F9-F615-4AA9-B3DD-E8F09C21D726}"/>
              </a:ext>
            </a:extLst>
          </p:cNvPr>
          <p:cNvPicPr>
            <a:picLocks noChangeAspect="1"/>
          </p:cNvPicPr>
          <p:nvPr/>
        </p:nvPicPr>
        <p:blipFill>
          <a:blip r:embed="rId2"/>
          <a:stretch>
            <a:fillRect/>
          </a:stretch>
        </p:blipFill>
        <p:spPr>
          <a:xfrm>
            <a:off x="3480027" y="1843012"/>
            <a:ext cx="4385680" cy="585645"/>
          </a:xfrm>
          <a:prstGeom prst="rect">
            <a:avLst/>
          </a:prstGeom>
        </p:spPr>
      </p:pic>
      <p:pic>
        <p:nvPicPr>
          <p:cNvPr id="7" name="Content Placeholder 6">
            <a:extLst>
              <a:ext uri="{FF2B5EF4-FFF2-40B4-BE49-F238E27FC236}">
                <a16:creationId xmlns:a16="http://schemas.microsoft.com/office/drawing/2014/main" id="{DD2263E0-ABD9-4DEE-BC1D-D9E61288CFF4}"/>
              </a:ext>
            </a:extLst>
          </p:cNvPr>
          <p:cNvPicPr>
            <a:picLocks noGrp="1"/>
          </p:cNvPicPr>
          <p:nvPr>
            <p:ph idx="1"/>
          </p:nvPr>
        </p:nvPicPr>
        <p:blipFill>
          <a:blip r:embed="rId3"/>
          <a:stretch>
            <a:fillRect/>
          </a:stretch>
        </p:blipFill>
        <p:spPr>
          <a:xfrm>
            <a:off x="402150" y="3037406"/>
            <a:ext cx="11448660" cy="938064"/>
          </a:xfrm>
          <a:prstGeom prst="rect">
            <a:avLst/>
          </a:prstGeom>
        </p:spPr>
      </p:pic>
      <p:sp>
        <p:nvSpPr>
          <p:cNvPr id="9" name="Arrow: Down 8">
            <a:extLst>
              <a:ext uri="{FF2B5EF4-FFF2-40B4-BE49-F238E27FC236}">
                <a16:creationId xmlns:a16="http://schemas.microsoft.com/office/drawing/2014/main" id="{71A69D85-8F79-455E-8B58-F755919DFF7A}"/>
              </a:ext>
            </a:extLst>
          </p:cNvPr>
          <p:cNvSpPr/>
          <p:nvPr/>
        </p:nvSpPr>
        <p:spPr>
          <a:xfrm>
            <a:off x="5430271" y="2534309"/>
            <a:ext cx="485192" cy="5322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7613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4. Run trained classifier’s forward pass on these k*S values</a:t>
            </a:r>
          </a:p>
        </p:txBody>
      </p:sp>
      <p:sp>
        <p:nvSpPr>
          <p:cNvPr id="10" name="Content Placeholder 2">
            <a:extLst>
              <a:ext uri="{FF2B5EF4-FFF2-40B4-BE49-F238E27FC236}">
                <a16:creationId xmlns:a16="http://schemas.microsoft.com/office/drawing/2014/main" id="{8A2188A3-A322-46ED-ABFE-6374C3139FD6}"/>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800" dirty="0"/>
          </a:p>
        </p:txBody>
      </p:sp>
      <p:pic>
        <p:nvPicPr>
          <p:cNvPr id="14" name="Picture 13">
            <a:extLst>
              <a:ext uri="{FF2B5EF4-FFF2-40B4-BE49-F238E27FC236}">
                <a16:creationId xmlns:a16="http://schemas.microsoft.com/office/drawing/2014/main" id="{2041D38F-BFB2-458D-9BEE-17FB7BBF2FA4}"/>
              </a:ext>
            </a:extLst>
          </p:cNvPr>
          <p:cNvPicPr/>
          <p:nvPr/>
        </p:nvPicPr>
        <p:blipFill>
          <a:blip r:embed="rId2"/>
          <a:stretch>
            <a:fillRect/>
          </a:stretch>
        </p:blipFill>
        <p:spPr>
          <a:xfrm>
            <a:off x="1870787" y="1828211"/>
            <a:ext cx="8214049" cy="1056086"/>
          </a:xfrm>
          <a:prstGeom prst="rect">
            <a:avLst/>
          </a:prstGeom>
        </p:spPr>
      </p:pic>
      <p:pic>
        <p:nvPicPr>
          <p:cNvPr id="15" name="Picture 14">
            <a:extLst>
              <a:ext uri="{FF2B5EF4-FFF2-40B4-BE49-F238E27FC236}">
                <a16:creationId xmlns:a16="http://schemas.microsoft.com/office/drawing/2014/main" id="{DAE8574D-E241-4A95-BF99-35A9B37200A4}"/>
              </a:ext>
            </a:extLst>
          </p:cNvPr>
          <p:cNvPicPr>
            <a:picLocks noChangeAspect="1"/>
          </p:cNvPicPr>
          <p:nvPr/>
        </p:nvPicPr>
        <p:blipFill>
          <a:blip r:embed="rId3"/>
          <a:stretch>
            <a:fillRect/>
          </a:stretch>
        </p:blipFill>
        <p:spPr>
          <a:xfrm>
            <a:off x="2138362" y="3752518"/>
            <a:ext cx="7915275" cy="742950"/>
          </a:xfrm>
          <a:prstGeom prst="rect">
            <a:avLst/>
          </a:prstGeom>
        </p:spPr>
      </p:pic>
      <p:pic>
        <p:nvPicPr>
          <p:cNvPr id="16" name="Picture 15">
            <a:extLst>
              <a:ext uri="{FF2B5EF4-FFF2-40B4-BE49-F238E27FC236}">
                <a16:creationId xmlns:a16="http://schemas.microsoft.com/office/drawing/2014/main" id="{4A131919-5C78-46C3-9E22-5DBAF4B2D030}"/>
              </a:ext>
            </a:extLst>
          </p:cNvPr>
          <p:cNvPicPr>
            <a:picLocks noChangeAspect="1"/>
          </p:cNvPicPr>
          <p:nvPr/>
        </p:nvPicPr>
        <p:blipFill>
          <a:blip r:embed="rId4"/>
          <a:stretch>
            <a:fillRect/>
          </a:stretch>
        </p:blipFill>
        <p:spPr>
          <a:xfrm>
            <a:off x="3611880" y="5401150"/>
            <a:ext cx="5029200" cy="685800"/>
          </a:xfrm>
          <a:prstGeom prst="rect">
            <a:avLst/>
          </a:prstGeom>
        </p:spPr>
      </p:pic>
      <p:sp>
        <p:nvSpPr>
          <p:cNvPr id="17" name="Arrow: Down 16">
            <a:extLst>
              <a:ext uri="{FF2B5EF4-FFF2-40B4-BE49-F238E27FC236}">
                <a16:creationId xmlns:a16="http://schemas.microsoft.com/office/drawing/2014/main" id="{04F08A5F-BDF5-4181-9D17-CCCB085DC60B}"/>
              </a:ext>
            </a:extLst>
          </p:cNvPr>
          <p:cNvSpPr/>
          <p:nvPr/>
        </p:nvSpPr>
        <p:spPr>
          <a:xfrm>
            <a:off x="5321557" y="3013359"/>
            <a:ext cx="373225" cy="572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B5C8D7A9-5DD0-43C6-A077-5D788E9A897B}"/>
              </a:ext>
            </a:extLst>
          </p:cNvPr>
          <p:cNvSpPr/>
          <p:nvPr/>
        </p:nvSpPr>
        <p:spPr>
          <a:xfrm>
            <a:off x="5321558" y="4661990"/>
            <a:ext cx="373225" cy="572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71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5. Take the average to get </a:t>
            </a:r>
          </a:p>
        </p:txBody>
      </p:sp>
      <p:sp>
        <p:nvSpPr>
          <p:cNvPr id="10" name="Content Placeholder 2">
            <a:extLst>
              <a:ext uri="{FF2B5EF4-FFF2-40B4-BE49-F238E27FC236}">
                <a16:creationId xmlns:a16="http://schemas.microsoft.com/office/drawing/2014/main" id="{8A2188A3-A322-46ED-ABFE-6374C3139FD6}"/>
              </a:ext>
            </a:extLst>
          </p:cNvPr>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800" dirty="0"/>
          </a:p>
        </p:txBody>
      </p:sp>
      <p:sp>
        <p:nvSpPr>
          <p:cNvPr id="17" name="Arrow: Down 16">
            <a:extLst>
              <a:ext uri="{FF2B5EF4-FFF2-40B4-BE49-F238E27FC236}">
                <a16:creationId xmlns:a16="http://schemas.microsoft.com/office/drawing/2014/main" id="{04F08A5F-BDF5-4181-9D17-CCCB085DC60B}"/>
              </a:ext>
            </a:extLst>
          </p:cNvPr>
          <p:cNvSpPr/>
          <p:nvPr/>
        </p:nvSpPr>
        <p:spPr>
          <a:xfrm>
            <a:off x="5349549" y="3429001"/>
            <a:ext cx="746451" cy="8310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F93FF8D-1B12-4C3C-9FE1-DA5B10960F7D}"/>
              </a:ext>
            </a:extLst>
          </p:cNvPr>
          <p:cNvPicPr>
            <a:picLocks noChangeAspect="1"/>
          </p:cNvPicPr>
          <p:nvPr/>
        </p:nvPicPr>
        <p:blipFill>
          <a:blip r:embed="rId2"/>
          <a:stretch>
            <a:fillRect/>
          </a:stretch>
        </p:blipFill>
        <p:spPr>
          <a:xfrm>
            <a:off x="7418323" y="985902"/>
            <a:ext cx="2195558" cy="641976"/>
          </a:xfrm>
          <a:prstGeom prst="rect">
            <a:avLst/>
          </a:prstGeom>
        </p:spPr>
      </p:pic>
      <p:pic>
        <p:nvPicPr>
          <p:cNvPr id="3" name="Picture 2">
            <a:extLst>
              <a:ext uri="{FF2B5EF4-FFF2-40B4-BE49-F238E27FC236}">
                <a16:creationId xmlns:a16="http://schemas.microsoft.com/office/drawing/2014/main" id="{BB6E5A15-409E-4FDE-A69A-2C29435F505D}"/>
              </a:ext>
            </a:extLst>
          </p:cNvPr>
          <p:cNvPicPr>
            <a:picLocks noChangeAspect="1"/>
          </p:cNvPicPr>
          <p:nvPr/>
        </p:nvPicPr>
        <p:blipFill>
          <a:blip r:embed="rId3"/>
          <a:stretch>
            <a:fillRect/>
          </a:stretch>
        </p:blipFill>
        <p:spPr>
          <a:xfrm>
            <a:off x="1036320" y="4728258"/>
            <a:ext cx="10337585" cy="672601"/>
          </a:xfrm>
          <a:prstGeom prst="rect">
            <a:avLst/>
          </a:prstGeom>
        </p:spPr>
      </p:pic>
      <p:pic>
        <p:nvPicPr>
          <p:cNvPr id="4" name="Picture 3">
            <a:extLst>
              <a:ext uri="{FF2B5EF4-FFF2-40B4-BE49-F238E27FC236}">
                <a16:creationId xmlns:a16="http://schemas.microsoft.com/office/drawing/2014/main" id="{47547E8B-7617-410D-A934-D28A931AA71F}"/>
              </a:ext>
            </a:extLst>
          </p:cNvPr>
          <p:cNvPicPr>
            <a:picLocks noChangeAspect="1"/>
          </p:cNvPicPr>
          <p:nvPr/>
        </p:nvPicPr>
        <p:blipFill>
          <a:blip r:embed="rId4"/>
          <a:stretch>
            <a:fillRect/>
          </a:stretch>
        </p:blipFill>
        <p:spPr>
          <a:xfrm>
            <a:off x="2771385" y="2363526"/>
            <a:ext cx="6414015" cy="847134"/>
          </a:xfrm>
          <a:prstGeom prst="rect">
            <a:avLst/>
          </a:prstGeom>
        </p:spPr>
      </p:pic>
    </p:spTree>
    <p:extLst>
      <p:ext uri="{BB962C8B-B14F-4D97-AF65-F5344CB8AC3E}">
        <p14:creationId xmlns:p14="http://schemas.microsoft.com/office/powerpoint/2010/main" val="25047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78B900-0C05-4FBB-866E-7F6AC2A1EA40}"/>
              </a:ext>
            </a:extLst>
          </p:cNvPr>
          <p:cNvPicPr>
            <a:picLocks noChangeAspect="1"/>
          </p:cNvPicPr>
          <p:nvPr/>
        </p:nvPicPr>
        <p:blipFill>
          <a:blip r:embed="rId2"/>
          <a:stretch>
            <a:fillRect/>
          </a:stretch>
        </p:blipFill>
        <p:spPr>
          <a:xfrm>
            <a:off x="0" y="377041"/>
            <a:ext cx="12192000" cy="6103917"/>
          </a:xfrm>
          <a:prstGeom prst="rect">
            <a:avLst/>
          </a:prstGeom>
        </p:spPr>
      </p:pic>
    </p:spTree>
    <p:extLst>
      <p:ext uri="{BB962C8B-B14F-4D97-AF65-F5344CB8AC3E}">
        <p14:creationId xmlns:p14="http://schemas.microsoft.com/office/powerpoint/2010/main" val="1593865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normAutofit fontScale="90000"/>
          </a:bodyPr>
          <a:lstStyle/>
          <a:p>
            <a:r>
              <a:rPr lang="en-US" dirty="0"/>
              <a:t>Change #3 from PDA: How nodes in a hidden layer affect nodes in deeper layers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Let </a:t>
            </a:r>
            <a:r>
              <a:rPr lang="en-US" sz="2800" b="1" dirty="0"/>
              <a:t>h</a:t>
            </a:r>
            <a:r>
              <a:rPr lang="en-US" sz="2800" dirty="0"/>
              <a:t> be the vector representation of the nodes in a layer H in the network (after forward-propagating the input up to this layer)</a:t>
            </a:r>
          </a:p>
          <a:p>
            <a:pPr>
              <a:buFont typeface="Wingdings" panose="05000000000000000000" pitchFamily="2" charset="2"/>
              <a:buChar char="§"/>
            </a:pPr>
            <a:r>
              <a:rPr lang="en-US" sz="2800" dirty="0"/>
              <a:t>Let z = z(</a:t>
            </a:r>
            <a:r>
              <a:rPr lang="en-US" sz="2800" b="1" dirty="0"/>
              <a:t>h</a:t>
            </a:r>
            <a:r>
              <a:rPr lang="en-US" sz="2800" dirty="0"/>
              <a:t>) be the value of a node that depends on </a:t>
            </a:r>
            <a:r>
              <a:rPr lang="en-US" sz="2800" b="1" dirty="0"/>
              <a:t>h</a:t>
            </a:r>
            <a:r>
              <a:rPr lang="en-US" sz="2800" dirty="0"/>
              <a:t>. Let                 be the distribution of layer H+n node z when node h</a:t>
            </a:r>
            <a:r>
              <a:rPr lang="en-US" sz="2800" baseline="-25000" dirty="0"/>
              <a:t>i</a:t>
            </a:r>
            <a:r>
              <a:rPr lang="en-US" sz="2800" dirty="0"/>
              <a:t> is missing</a:t>
            </a:r>
          </a:p>
        </p:txBody>
      </p:sp>
      <p:pic>
        <p:nvPicPr>
          <p:cNvPr id="5" name="Picture 4">
            <a:extLst>
              <a:ext uri="{FF2B5EF4-FFF2-40B4-BE49-F238E27FC236}">
                <a16:creationId xmlns:a16="http://schemas.microsoft.com/office/drawing/2014/main" id="{5AF445C6-CDA0-46EB-A10C-AABCC02F45DE}"/>
              </a:ext>
            </a:extLst>
          </p:cNvPr>
          <p:cNvPicPr>
            <a:picLocks noChangeAspect="1"/>
          </p:cNvPicPr>
          <p:nvPr/>
        </p:nvPicPr>
        <p:blipFill>
          <a:blip r:embed="rId2"/>
          <a:stretch>
            <a:fillRect/>
          </a:stretch>
        </p:blipFill>
        <p:spPr>
          <a:xfrm>
            <a:off x="1837450" y="5047378"/>
            <a:ext cx="8143875" cy="1219200"/>
          </a:xfrm>
          <a:prstGeom prst="rect">
            <a:avLst/>
          </a:prstGeom>
        </p:spPr>
      </p:pic>
      <p:pic>
        <p:nvPicPr>
          <p:cNvPr id="6" name="Picture 5">
            <a:extLst>
              <a:ext uri="{FF2B5EF4-FFF2-40B4-BE49-F238E27FC236}">
                <a16:creationId xmlns:a16="http://schemas.microsoft.com/office/drawing/2014/main" id="{CC82C343-30B9-4CD9-8942-354500D697CB}"/>
              </a:ext>
            </a:extLst>
          </p:cNvPr>
          <p:cNvPicPr/>
          <p:nvPr/>
        </p:nvPicPr>
        <p:blipFill>
          <a:blip r:embed="rId3"/>
          <a:stretch>
            <a:fillRect/>
          </a:stretch>
        </p:blipFill>
        <p:spPr>
          <a:xfrm>
            <a:off x="3341216" y="3798688"/>
            <a:ext cx="4887528" cy="871526"/>
          </a:xfrm>
          <a:prstGeom prst="rect">
            <a:avLst/>
          </a:prstGeom>
        </p:spPr>
      </p:pic>
      <p:sp>
        <p:nvSpPr>
          <p:cNvPr id="7" name="Arrow: Down 6">
            <a:extLst>
              <a:ext uri="{FF2B5EF4-FFF2-40B4-BE49-F238E27FC236}">
                <a16:creationId xmlns:a16="http://schemas.microsoft.com/office/drawing/2014/main" id="{8FB329AC-E346-40BF-B8B8-D70344159D28}"/>
              </a:ext>
            </a:extLst>
          </p:cNvPr>
          <p:cNvSpPr/>
          <p:nvPr/>
        </p:nvSpPr>
        <p:spPr>
          <a:xfrm>
            <a:off x="5617029" y="4553339"/>
            <a:ext cx="335902" cy="587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ECCF0AE-D31F-4B66-BF30-89766C699723}"/>
              </a:ext>
            </a:extLst>
          </p:cNvPr>
          <p:cNvPicPr>
            <a:picLocks noChangeAspect="1"/>
          </p:cNvPicPr>
          <p:nvPr/>
        </p:nvPicPr>
        <p:blipFill>
          <a:blip r:embed="rId4"/>
          <a:stretch>
            <a:fillRect/>
          </a:stretch>
        </p:blipFill>
        <p:spPr>
          <a:xfrm>
            <a:off x="9558532" y="2748642"/>
            <a:ext cx="1050375" cy="521297"/>
          </a:xfrm>
          <a:prstGeom prst="rect">
            <a:avLst/>
          </a:prstGeom>
        </p:spPr>
      </p:pic>
    </p:spTree>
    <p:extLst>
      <p:ext uri="{BB962C8B-B14F-4D97-AF65-F5344CB8AC3E}">
        <p14:creationId xmlns:p14="http://schemas.microsoft.com/office/powerpoint/2010/main" val="3342869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MRI</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COBRA dataset: 3D MRIs from 100 HIV patients and 70 healthy individuals. 91 x 109 x 91 = 902,639 voxels</a:t>
            </a:r>
          </a:p>
          <a:p>
            <a:pPr>
              <a:buFont typeface="Wingdings" panose="05000000000000000000" pitchFamily="2" charset="2"/>
              <a:buChar char="§"/>
            </a:pPr>
            <a:r>
              <a:rPr lang="en-US" sz="2800" dirty="0"/>
              <a:t> Trained an L2-regularized logistic regression classifier on a balanced dataset (70 HIV, 70 healthy)</a:t>
            </a:r>
          </a:p>
          <a:p>
            <a:pPr>
              <a:buFont typeface="Wingdings" panose="05000000000000000000" pitchFamily="2" charset="2"/>
              <a:buChar char="§"/>
            </a:pPr>
            <a:r>
              <a:rPr lang="en-US" sz="2800" dirty="0"/>
              <a:t> 69.3% accuracy on 10-fold cross validation test</a:t>
            </a:r>
          </a:p>
          <a:p>
            <a:pPr>
              <a:buFont typeface="Wingdings" panose="05000000000000000000" pitchFamily="2" charset="2"/>
              <a:buChar char="§"/>
            </a:pPr>
            <a:r>
              <a:rPr lang="en-US" sz="2800" dirty="0"/>
              <a:t> All experimental results (on both MRI and ImageNet data) used       S = 10 samples. Conditional sampling was done from a multivariate normal distribution. As shown later in talk, only conditional sampling was used because it outperformed marginal sampling</a:t>
            </a:r>
          </a:p>
          <a:p>
            <a:pPr>
              <a:buFont typeface="Wingdings" panose="05000000000000000000" pitchFamily="2" charset="2"/>
              <a:buChar char="§"/>
            </a:pPr>
            <a:endParaRPr lang="en-US" sz="2800" dirty="0"/>
          </a:p>
          <a:p>
            <a:pPr marL="0" indent="0">
              <a:buNone/>
            </a:pPr>
            <a:endParaRPr lang="en-US" sz="2800" dirty="0"/>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6747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Problem + Solution</a:t>
            </a:r>
          </a:p>
        </p:txBody>
      </p:sp>
      <p:sp>
        <p:nvSpPr>
          <p:cNvPr id="3" name="Content Placeholder 2">
            <a:extLst>
              <a:ext uri="{FF2B5EF4-FFF2-40B4-BE49-F238E27FC236}">
                <a16:creationId xmlns:a16="http://schemas.microsoft.com/office/drawing/2014/main" id="{3B21EEA4-AFF6-4DF8-AFAC-AC764E0264F7}"/>
              </a:ext>
            </a:extLst>
          </p:cNvPr>
          <p:cNvSpPr>
            <a:spLocks noGrp="1"/>
          </p:cNvSpPr>
          <p:nvPr>
            <p:ph idx="1"/>
          </p:nvPr>
        </p:nvSpPr>
        <p:spPr/>
        <p:txBody>
          <a:bodyPr>
            <a:normAutofit/>
          </a:bodyPr>
          <a:lstStyle/>
          <a:p>
            <a:r>
              <a:rPr lang="en-US" sz="2800" dirty="0"/>
              <a:t>EXISTING PROBLEM: Typically, clinicians do not know which regions of an image influence a classifier’s prediction. </a:t>
            </a:r>
          </a:p>
          <a:p>
            <a:r>
              <a:rPr lang="en-US" sz="2800" dirty="0"/>
              <a:t>WHY THIS METHOD IS A SOLUTION: </a:t>
            </a:r>
          </a:p>
          <a:p>
            <a:pPr>
              <a:buFont typeface="Wingdings" panose="05000000000000000000" pitchFamily="2" charset="2"/>
              <a:buChar char="Ø"/>
            </a:pPr>
            <a:r>
              <a:rPr lang="en-US" sz="2800" dirty="0"/>
              <a:t> It would allow clinicians to figure out which regions of an MRI scan provide evidence for/against a patient having a certain disorder. </a:t>
            </a:r>
          </a:p>
          <a:p>
            <a:pPr>
              <a:buFont typeface="Wingdings" panose="05000000000000000000" pitchFamily="2" charset="2"/>
              <a:buChar char="Ø"/>
            </a:pPr>
            <a:r>
              <a:rPr lang="en-US" sz="2800" dirty="0"/>
              <a:t> Clinicians will be able to cite more detailed evidence for how the classifier affects their diagnosis decisions.</a:t>
            </a:r>
          </a:p>
        </p:txBody>
      </p:sp>
    </p:spTree>
    <p:extLst>
      <p:ext uri="{BB962C8B-B14F-4D97-AF65-F5344CB8AC3E}">
        <p14:creationId xmlns:p14="http://schemas.microsoft.com/office/powerpoint/2010/main" val="25477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MRI</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The following visualizations for the next 3 slides are all from one 3D MRI image, using patch sizes k =3 and L = 7</a:t>
            </a:r>
          </a:p>
          <a:p>
            <a:pPr>
              <a:buFont typeface="Wingdings" panose="05000000000000000000" pitchFamily="2" charset="2"/>
              <a:buChar char="§"/>
            </a:pPr>
            <a:r>
              <a:rPr lang="en-US" sz="2800" dirty="0"/>
              <a:t> Since the image is in 3D, every 2D visualization is a 2D slice of the 91 x 109 x 91 3D image along the 1</a:t>
            </a:r>
            <a:r>
              <a:rPr lang="en-US" sz="2800" baseline="30000" dirty="0"/>
              <a:t>st</a:t>
            </a:r>
            <a:r>
              <a:rPr lang="en-US" sz="2800" dirty="0"/>
              <a:t> axis. Thus, there are 91 possible slices.</a:t>
            </a:r>
          </a:p>
          <a:p>
            <a:pPr>
              <a:buFont typeface="Wingdings" panose="05000000000000000000" pitchFamily="2" charset="2"/>
              <a:buChar char="§"/>
            </a:pPr>
            <a:r>
              <a:rPr lang="en-US" sz="2800" dirty="0"/>
              <a:t> Each image took ~30min to run through the paper’s algorithm on a CPU</a:t>
            </a:r>
          </a:p>
        </p:txBody>
      </p:sp>
    </p:spTree>
    <p:extLst>
      <p:ext uri="{BB962C8B-B14F-4D97-AF65-F5344CB8AC3E}">
        <p14:creationId xmlns:p14="http://schemas.microsoft.com/office/powerpoint/2010/main" val="927338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ACD5CC-BB75-49D9-BF02-85CD1AA6AA4E}"/>
              </a:ext>
            </a:extLst>
          </p:cNvPr>
          <p:cNvPicPr>
            <a:picLocks noChangeAspect="1"/>
          </p:cNvPicPr>
          <p:nvPr/>
        </p:nvPicPr>
        <p:blipFill>
          <a:blip r:embed="rId2"/>
          <a:stretch>
            <a:fillRect/>
          </a:stretch>
        </p:blipFill>
        <p:spPr>
          <a:xfrm>
            <a:off x="1097280" y="81935"/>
            <a:ext cx="10192761" cy="2782564"/>
          </a:xfrm>
          <a:prstGeom prst="rect">
            <a:avLst/>
          </a:prstGeom>
        </p:spPr>
      </p:pic>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 Left (black) is MRI </a:t>
            </a:r>
            <a:r>
              <a:rPr lang="en-US" sz="2800" dirty="0" err="1"/>
              <a:t>overlayed</a:t>
            </a:r>
            <a:r>
              <a:rPr lang="en-US" sz="2800" dirty="0"/>
              <a:t> with relevance values from paper’s method. Right (white) shows values when the classifier takes in the image with inverted colors. </a:t>
            </a:r>
            <a:r>
              <a:rPr lang="en-US" sz="2800" b="1" dirty="0"/>
              <a:t>Red pixels are “for”, blue are “against”. </a:t>
            </a:r>
          </a:p>
          <a:p>
            <a:pPr>
              <a:buFont typeface="Wingdings" panose="05000000000000000000" pitchFamily="2" charset="2"/>
              <a:buChar char="§"/>
            </a:pPr>
            <a:r>
              <a:rPr lang="en-US" sz="2800" dirty="0"/>
              <a:t> </a:t>
            </a:r>
            <a:r>
              <a:rPr lang="en-US" sz="2800" u="sng" dirty="0"/>
              <a:t>Confusing part of paper</a:t>
            </a:r>
            <a:r>
              <a:rPr lang="en-US" sz="2800" dirty="0"/>
              <a:t>: Relevance values are only shown for voxels with absolute relevance value &gt; 15% of the absolute maximum value. But how can value be &gt; than maximum??? My guess is they mean only top 15% relevance values (for/against) are shown</a:t>
            </a:r>
          </a:p>
        </p:txBody>
      </p:sp>
    </p:spTree>
    <p:extLst>
      <p:ext uri="{BB962C8B-B14F-4D97-AF65-F5344CB8AC3E}">
        <p14:creationId xmlns:p14="http://schemas.microsoft.com/office/powerpoint/2010/main" val="80863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FF0F97-66F4-458C-B19D-57F8AD65893E}"/>
              </a:ext>
            </a:extLst>
          </p:cNvPr>
          <p:cNvPicPr>
            <a:picLocks noChangeAspect="1"/>
          </p:cNvPicPr>
          <p:nvPr/>
        </p:nvPicPr>
        <p:blipFill>
          <a:blip r:embed="rId2"/>
          <a:stretch>
            <a:fillRect/>
          </a:stretch>
        </p:blipFill>
        <p:spPr>
          <a:xfrm>
            <a:off x="1188097" y="233266"/>
            <a:ext cx="9967583" cy="2631233"/>
          </a:xfrm>
          <a:prstGeom prst="rect">
            <a:avLst/>
          </a:prstGeom>
        </p:spPr>
      </p:pic>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 This DOES NOT USE paper’s method and uses the weights of the Logistic Regression classifier. Compared to PDA, voxels are more scattered, and thus harder to use when figuring out which regions contribute to classification.</a:t>
            </a:r>
          </a:p>
        </p:txBody>
      </p:sp>
    </p:spTree>
    <p:extLst>
      <p:ext uri="{BB962C8B-B14F-4D97-AF65-F5344CB8AC3E}">
        <p14:creationId xmlns:p14="http://schemas.microsoft.com/office/powerpoint/2010/main" val="4268901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8CD4E4-AE0F-49A5-9740-347E3A2AEEFC}"/>
              </a:ext>
            </a:extLst>
          </p:cNvPr>
          <p:cNvPicPr>
            <a:picLocks noGrp="1" noChangeAspect="1"/>
          </p:cNvPicPr>
          <p:nvPr>
            <p:ph idx="1"/>
          </p:nvPr>
        </p:nvPicPr>
        <p:blipFill>
          <a:blip r:embed="rId2"/>
          <a:stretch>
            <a:fillRect/>
          </a:stretch>
        </p:blipFill>
        <p:spPr>
          <a:xfrm>
            <a:off x="107567" y="480131"/>
            <a:ext cx="11976866" cy="4129192"/>
          </a:xfrm>
          <a:prstGeom prst="rect">
            <a:avLst/>
          </a:prstGeom>
        </p:spPr>
      </p:pic>
      <p:sp>
        <p:nvSpPr>
          <p:cNvPr id="5" name="Content Placeholder 2">
            <a:extLst>
              <a:ext uri="{FF2B5EF4-FFF2-40B4-BE49-F238E27FC236}">
                <a16:creationId xmlns:a16="http://schemas.microsoft.com/office/drawing/2014/main" id="{36587510-CCC8-4DB3-B4B9-60F715271453}"/>
              </a:ext>
            </a:extLst>
          </p:cNvPr>
          <p:cNvSpPr txBox="1">
            <a:spLocks/>
          </p:cNvSpPr>
          <p:nvPr/>
        </p:nvSpPr>
        <p:spPr>
          <a:xfrm>
            <a:off x="1097280" y="1845734"/>
            <a:ext cx="10058400" cy="43124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marL="0" indent="0">
              <a:buNone/>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This is the same image with inverted colors, but instead of just showing slices 29 and 40, it shows relevance values on more slices</a:t>
            </a:r>
          </a:p>
        </p:txBody>
      </p:sp>
    </p:spTree>
    <p:extLst>
      <p:ext uri="{BB962C8B-B14F-4D97-AF65-F5344CB8AC3E}">
        <p14:creationId xmlns:p14="http://schemas.microsoft.com/office/powerpoint/2010/main" val="539894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A812B5-59E8-4DA8-9667-A881EB3C93C5}"/>
              </a:ext>
            </a:extLst>
          </p:cNvPr>
          <p:cNvPicPr>
            <a:picLocks noChangeAspect="1"/>
          </p:cNvPicPr>
          <p:nvPr/>
        </p:nvPicPr>
        <p:blipFill>
          <a:blip r:embed="rId2"/>
          <a:stretch>
            <a:fillRect/>
          </a:stretch>
        </p:blipFill>
        <p:spPr>
          <a:xfrm>
            <a:off x="597159" y="286603"/>
            <a:ext cx="11028784" cy="4042801"/>
          </a:xfrm>
          <a:prstGeom prst="rect">
            <a:avLst/>
          </a:prstGeom>
        </p:spPr>
      </p:pic>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 Slice 39 from 4 different sample images. All images were correctly classified. HIV patients tend to have more red at the bottom; other patterns can be spotted that distinguish the 2 classes</a:t>
            </a:r>
          </a:p>
        </p:txBody>
      </p:sp>
    </p:spTree>
    <p:extLst>
      <p:ext uri="{BB962C8B-B14F-4D97-AF65-F5344CB8AC3E}">
        <p14:creationId xmlns:p14="http://schemas.microsoft.com/office/powerpoint/2010/main" val="1239043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marL="0" indent="0">
              <a:buNone/>
            </a:pPr>
            <a:endParaRPr lang="en-US" sz="2800" dirty="0"/>
          </a:p>
          <a:p>
            <a:pPr>
              <a:buFont typeface="Wingdings" panose="05000000000000000000" pitchFamily="2" charset="2"/>
              <a:buChar char="§"/>
            </a:pPr>
            <a:r>
              <a:rPr lang="en-US" sz="2800" dirty="0"/>
              <a:t> How patch size k influences the visualization. Input image is an HIV sample, slice 39. Lower k gives finer insight, higher k gives broader</a:t>
            </a:r>
          </a:p>
          <a:p>
            <a:pPr>
              <a:buFont typeface="Wingdings" panose="05000000000000000000" pitchFamily="2" charset="2"/>
              <a:buChar char="§"/>
            </a:pPr>
            <a:r>
              <a:rPr lang="en-US" sz="2800" dirty="0"/>
              <a:t> Clinicians can vary slices and patch </a:t>
            </a:r>
          </a:p>
          <a:p>
            <a:pPr marL="0" indent="0">
              <a:buNone/>
            </a:pPr>
            <a:r>
              <a:rPr lang="en-US" sz="2800" dirty="0"/>
              <a:t> size to obtain different insights</a:t>
            </a:r>
          </a:p>
        </p:txBody>
      </p:sp>
      <p:pic>
        <p:nvPicPr>
          <p:cNvPr id="4" name="Picture 3">
            <a:extLst>
              <a:ext uri="{FF2B5EF4-FFF2-40B4-BE49-F238E27FC236}">
                <a16:creationId xmlns:a16="http://schemas.microsoft.com/office/drawing/2014/main" id="{223B12DD-EAD5-451A-A02C-B4CDFF550686}"/>
              </a:ext>
            </a:extLst>
          </p:cNvPr>
          <p:cNvPicPr>
            <a:picLocks noChangeAspect="1"/>
          </p:cNvPicPr>
          <p:nvPr/>
        </p:nvPicPr>
        <p:blipFill>
          <a:blip r:embed="rId2"/>
          <a:stretch>
            <a:fillRect/>
          </a:stretch>
        </p:blipFill>
        <p:spPr>
          <a:xfrm>
            <a:off x="325755" y="286604"/>
            <a:ext cx="11601450" cy="3221706"/>
          </a:xfrm>
          <a:prstGeom prst="rect">
            <a:avLst/>
          </a:prstGeom>
        </p:spPr>
      </p:pic>
      <p:pic>
        <p:nvPicPr>
          <p:cNvPr id="5" name="Picture 4">
            <a:extLst>
              <a:ext uri="{FF2B5EF4-FFF2-40B4-BE49-F238E27FC236}">
                <a16:creationId xmlns:a16="http://schemas.microsoft.com/office/drawing/2014/main" id="{B42F2BF9-396A-4FC9-B7B2-C0483B4593D4}"/>
              </a:ext>
            </a:extLst>
          </p:cNvPr>
          <p:cNvPicPr>
            <a:picLocks noChangeAspect="1"/>
          </p:cNvPicPr>
          <p:nvPr/>
        </p:nvPicPr>
        <p:blipFill>
          <a:blip r:embed="rId3"/>
          <a:stretch>
            <a:fillRect/>
          </a:stretch>
        </p:blipFill>
        <p:spPr>
          <a:xfrm>
            <a:off x="7150805" y="4441371"/>
            <a:ext cx="4168624" cy="1716833"/>
          </a:xfrm>
          <a:prstGeom prst="rect">
            <a:avLst/>
          </a:prstGeom>
        </p:spPr>
      </p:pic>
    </p:spTree>
    <p:extLst>
      <p:ext uri="{BB962C8B-B14F-4D97-AF65-F5344CB8AC3E}">
        <p14:creationId xmlns:p14="http://schemas.microsoft.com/office/powerpoint/2010/main" val="876433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ImageNet</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3 DCNN classifiers (</a:t>
            </a:r>
            <a:r>
              <a:rPr lang="en-US" sz="2800" dirty="0" err="1"/>
              <a:t>AlexNet</a:t>
            </a:r>
            <a:r>
              <a:rPr lang="en-US" sz="2800" dirty="0"/>
              <a:t>, </a:t>
            </a:r>
            <a:r>
              <a:rPr lang="en-US" sz="2800" dirty="0" err="1"/>
              <a:t>GoogLeNet</a:t>
            </a:r>
            <a:r>
              <a:rPr lang="en-US" sz="2800" dirty="0"/>
              <a:t>, and VGG-16) trained on ILSVRC challenge, a large dataset of images from 1000 categories</a:t>
            </a:r>
          </a:p>
          <a:p>
            <a:pPr>
              <a:buFont typeface="Wingdings" panose="05000000000000000000" pitchFamily="2" charset="2"/>
              <a:buChar char="§"/>
            </a:pPr>
            <a:r>
              <a:rPr lang="en-US" sz="2800" dirty="0"/>
              <a:t> Applying method on 1 image took 20, 30 and 70 mins respectively for each trained network</a:t>
            </a:r>
          </a:p>
          <a:p>
            <a:pPr>
              <a:buFont typeface="Wingdings" panose="05000000000000000000" pitchFamily="2" charset="2"/>
              <a:buChar char="§"/>
            </a:pPr>
            <a:r>
              <a:rPr lang="en-US" sz="2800" dirty="0"/>
              <a:t> Caffe on GPU with mini-batches, k = 10, L = k + 4</a:t>
            </a:r>
          </a:p>
          <a:p>
            <a:pPr>
              <a:buFont typeface="Wingdings" panose="05000000000000000000" pitchFamily="2" charset="2"/>
              <a:buChar char="§"/>
            </a:pPr>
            <a:endParaRPr lang="en-US" sz="2800" dirty="0"/>
          </a:p>
        </p:txBody>
      </p:sp>
    </p:spTree>
    <p:extLst>
      <p:ext uri="{BB962C8B-B14F-4D97-AF65-F5344CB8AC3E}">
        <p14:creationId xmlns:p14="http://schemas.microsoft.com/office/powerpoint/2010/main" val="853493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ImageNet</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Conditional sampling was shown to be better than marginal sampling because it gives more targeted explanations. Also, marginal focuses too much on pixels outside the object of interest (as seen in the saxophone). Below shows the comparison done on </a:t>
            </a:r>
            <a:r>
              <a:rPr lang="en-US" sz="2800" dirty="0" err="1"/>
              <a:t>GoogLeNet</a:t>
            </a:r>
            <a:r>
              <a:rPr lang="en-US" sz="2800" dirty="0"/>
              <a:t>:</a:t>
            </a:r>
          </a:p>
        </p:txBody>
      </p:sp>
      <p:pic>
        <p:nvPicPr>
          <p:cNvPr id="4" name="Picture 3">
            <a:extLst>
              <a:ext uri="{FF2B5EF4-FFF2-40B4-BE49-F238E27FC236}">
                <a16:creationId xmlns:a16="http://schemas.microsoft.com/office/drawing/2014/main" id="{BE07F52E-DE70-4F42-A45D-45239A63E1BE}"/>
              </a:ext>
            </a:extLst>
          </p:cNvPr>
          <p:cNvPicPr>
            <a:picLocks noChangeAspect="1"/>
          </p:cNvPicPr>
          <p:nvPr/>
        </p:nvPicPr>
        <p:blipFill>
          <a:blip r:embed="rId2"/>
          <a:stretch>
            <a:fillRect/>
          </a:stretch>
        </p:blipFill>
        <p:spPr>
          <a:xfrm>
            <a:off x="0" y="3773781"/>
            <a:ext cx="12192000" cy="2497462"/>
          </a:xfrm>
          <a:prstGeom prst="rect">
            <a:avLst/>
          </a:prstGeom>
        </p:spPr>
      </p:pic>
    </p:spTree>
    <p:extLst>
      <p:ext uri="{BB962C8B-B14F-4D97-AF65-F5344CB8AC3E}">
        <p14:creationId xmlns:p14="http://schemas.microsoft.com/office/powerpoint/2010/main" val="3636212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ImageNet</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Increasing k smooths out the relevance value clusters, but makes them more blurry. k = 10 gives a good trade-off between sharp results and a smooth appearance</a:t>
            </a:r>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 It was found, contrary to expectations, that removing even 1 pixel could have an effect on the classifier</a:t>
            </a:r>
          </a:p>
          <a:p>
            <a:pPr marL="0" indent="0">
              <a:buNone/>
            </a:pPr>
            <a:endParaRPr lang="en-US" sz="2800" dirty="0"/>
          </a:p>
        </p:txBody>
      </p:sp>
      <p:pic>
        <p:nvPicPr>
          <p:cNvPr id="4" name="Picture 3">
            <a:extLst>
              <a:ext uri="{FF2B5EF4-FFF2-40B4-BE49-F238E27FC236}">
                <a16:creationId xmlns:a16="http://schemas.microsoft.com/office/drawing/2014/main" id="{CD1D92E5-B5B7-4D76-8525-8331FA38E785}"/>
              </a:ext>
            </a:extLst>
          </p:cNvPr>
          <p:cNvPicPr>
            <a:picLocks noChangeAspect="1"/>
          </p:cNvPicPr>
          <p:nvPr/>
        </p:nvPicPr>
        <p:blipFill>
          <a:blip r:embed="rId2"/>
          <a:stretch>
            <a:fillRect/>
          </a:stretch>
        </p:blipFill>
        <p:spPr>
          <a:xfrm>
            <a:off x="0" y="3078586"/>
            <a:ext cx="12192000" cy="1846766"/>
          </a:xfrm>
          <a:prstGeom prst="rect">
            <a:avLst/>
          </a:prstGeom>
        </p:spPr>
      </p:pic>
    </p:spTree>
    <p:extLst>
      <p:ext uri="{BB962C8B-B14F-4D97-AF65-F5344CB8AC3E}">
        <p14:creationId xmlns:p14="http://schemas.microsoft.com/office/powerpoint/2010/main" val="535797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Experiment Results from ImageNet</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3 collections of feature maps from 3 different layers (early to later) of </a:t>
            </a:r>
            <a:r>
              <a:rPr lang="en-US" sz="2800" dirty="0" err="1"/>
              <a:t>GoogLeNet</a:t>
            </a:r>
            <a:r>
              <a:rPr lang="en-US" sz="2800" dirty="0"/>
              <a:t>. Each cell in a collection is a feature map. </a:t>
            </a:r>
          </a:p>
        </p:txBody>
      </p:sp>
      <p:pic>
        <p:nvPicPr>
          <p:cNvPr id="4" name="Picture 3">
            <a:extLst>
              <a:ext uri="{FF2B5EF4-FFF2-40B4-BE49-F238E27FC236}">
                <a16:creationId xmlns:a16="http://schemas.microsoft.com/office/drawing/2014/main" id="{9AE7D608-F87A-464E-91B0-36D36DE21B7A}"/>
              </a:ext>
            </a:extLst>
          </p:cNvPr>
          <p:cNvPicPr>
            <a:picLocks noChangeAspect="1"/>
          </p:cNvPicPr>
          <p:nvPr/>
        </p:nvPicPr>
        <p:blipFill>
          <a:blip r:embed="rId2"/>
          <a:stretch>
            <a:fillRect/>
          </a:stretch>
        </p:blipFill>
        <p:spPr>
          <a:xfrm>
            <a:off x="0" y="3296731"/>
            <a:ext cx="12192000" cy="3082384"/>
          </a:xfrm>
          <a:prstGeom prst="rect">
            <a:avLst/>
          </a:prstGeom>
        </p:spPr>
      </p:pic>
    </p:spTree>
    <p:extLst>
      <p:ext uri="{BB962C8B-B14F-4D97-AF65-F5344CB8AC3E}">
        <p14:creationId xmlns:p14="http://schemas.microsoft.com/office/powerpoint/2010/main" val="154045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Additional Novel Applications (for Convolutional NNs only)</a:t>
            </a:r>
          </a:p>
        </p:txBody>
      </p:sp>
      <p:sp>
        <p:nvSpPr>
          <p:cNvPr id="3" name="Content Placeholder 2">
            <a:extLst>
              <a:ext uri="{FF2B5EF4-FFF2-40B4-BE49-F238E27FC236}">
                <a16:creationId xmlns:a16="http://schemas.microsoft.com/office/drawing/2014/main" id="{3B21EEA4-AFF6-4DF8-AFAC-AC764E0264F7}"/>
              </a:ext>
            </a:extLst>
          </p:cNvPr>
          <p:cNvSpPr>
            <a:spLocks noGrp="1"/>
          </p:cNvSpPr>
          <p:nvPr>
            <p:ph idx="1"/>
          </p:nvPr>
        </p:nvSpPr>
        <p:spPr/>
        <p:txBody>
          <a:bodyPr>
            <a:normAutofit lnSpcReduction="10000"/>
          </a:bodyPr>
          <a:lstStyle/>
          <a:p>
            <a:r>
              <a:rPr lang="en-US" sz="2800" dirty="0"/>
              <a:t>Method shows how nodes in a feature map (a filter’s activations) from hidden layer L affect nodes in a FM from hidden layer L+1</a:t>
            </a:r>
          </a:p>
          <a:p>
            <a:pPr>
              <a:buFont typeface="Wingdings" panose="05000000000000000000" pitchFamily="2" charset="2"/>
              <a:buChar char="Ø"/>
            </a:pPr>
            <a:r>
              <a:rPr lang="en-US" sz="2800" dirty="0"/>
              <a:t> Shown: 12 feature maps of a layer</a:t>
            </a:r>
          </a:p>
          <a:p>
            <a:pPr>
              <a:buFont typeface="Wingdings" panose="05000000000000000000" pitchFamily="2" charset="2"/>
              <a:buChar char="Ø"/>
            </a:pPr>
            <a:r>
              <a:rPr lang="en-US" sz="2800" dirty="0"/>
              <a:t> </a:t>
            </a:r>
            <a:r>
              <a:rPr lang="en-US" sz="2800" dirty="0" err="1"/>
              <a:t>Eg</a:t>
            </a:r>
            <a:r>
              <a:rPr lang="en-US" sz="2800" dirty="0"/>
              <a:t>) Top-left box shows which</a:t>
            </a:r>
          </a:p>
          <a:p>
            <a:pPr marL="0" indent="0">
              <a:buNone/>
            </a:pPr>
            <a:r>
              <a:rPr lang="en-US" sz="2800" dirty="0"/>
              <a:t>   pixels (in red) of input image </a:t>
            </a:r>
          </a:p>
          <a:p>
            <a:pPr marL="0" indent="0">
              <a:buNone/>
            </a:pPr>
            <a:r>
              <a:rPr lang="en-US" sz="2800" dirty="0"/>
              <a:t>   activate top-left feature map, and</a:t>
            </a:r>
          </a:p>
          <a:p>
            <a:pPr marL="0" indent="0">
              <a:buNone/>
            </a:pPr>
            <a:r>
              <a:rPr lang="en-US" sz="2800" dirty="0"/>
              <a:t>   which pixels (in blue) decrease </a:t>
            </a:r>
          </a:p>
          <a:p>
            <a:pPr marL="0" indent="0">
              <a:buNone/>
            </a:pPr>
            <a:r>
              <a:rPr lang="en-US" sz="2800" dirty="0"/>
              <a:t>   the activation</a:t>
            </a:r>
          </a:p>
          <a:p>
            <a:endParaRPr lang="en-US" sz="2800" dirty="0"/>
          </a:p>
        </p:txBody>
      </p:sp>
      <p:pic>
        <p:nvPicPr>
          <p:cNvPr id="4" name="Picture 3">
            <a:extLst>
              <a:ext uri="{FF2B5EF4-FFF2-40B4-BE49-F238E27FC236}">
                <a16:creationId xmlns:a16="http://schemas.microsoft.com/office/drawing/2014/main" id="{34533116-7A18-4B33-9BF5-214E245CB62D}"/>
              </a:ext>
            </a:extLst>
          </p:cNvPr>
          <p:cNvPicPr>
            <a:picLocks noChangeAspect="1"/>
          </p:cNvPicPr>
          <p:nvPr/>
        </p:nvPicPr>
        <p:blipFill>
          <a:blip r:embed="rId2"/>
          <a:stretch>
            <a:fillRect/>
          </a:stretch>
        </p:blipFill>
        <p:spPr>
          <a:xfrm>
            <a:off x="6979260" y="2584286"/>
            <a:ext cx="4848225" cy="3686175"/>
          </a:xfrm>
          <a:prstGeom prst="rect">
            <a:avLst/>
          </a:prstGeom>
        </p:spPr>
      </p:pic>
    </p:spTree>
    <p:extLst>
      <p:ext uri="{BB962C8B-B14F-4D97-AF65-F5344CB8AC3E}">
        <p14:creationId xmlns:p14="http://schemas.microsoft.com/office/powerpoint/2010/main" val="18515872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Edges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p:txBody>
      </p:sp>
      <p:pic>
        <p:nvPicPr>
          <p:cNvPr id="6" name="Picture 5">
            <a:extLst>
              <a:ext uri="{FF2B5EF4-FFF2-40B4-BE49-F238E27FC236}">
                <a16:creationId xmlns:a16="http://schemas.microsoft.com/office/drawing/2014/main" id="{5063161D-5F7F-4DFC-A8E9-627F312BD500}"/>
              </a:ext>
            </a:extLst>
          </p:cNvPr>
          <p:cNvPicPr>
            <a:picLocks noChangeAspect="1"/>
          </p:cNvPicPr>
          <p:nvPr/>
        </p:nvPicPr>
        <p:blipFill>
          <a:blip r:embed="rId2"/>
          <a:stretch>
            <a:fillRect/>
          </a:stretch>
        </p:blipFill>
        <p:spPr>
          <a:xfrm>
            <a:off x="3900196" y="233899"/>
            <a:ext cx="7927289" cy="6027232"/>
          </a:xfrm>
          <a:prstGeom prst="rect">
            <a:avLst/>
          </a:prstGeom>
        </p:spPr>
      </p:pic>
    </p:spTree>
    <p:extLst>
      <p:ext uri="{BB962C8B-B14F-4D97-AF65-F5344CB8AC3E}">
        <p14:creationId xmlns:p14="http://schemas.microsoft.com/office/powerpoint/2010/main" val="3160345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Faces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p:txBody>
      </p:sp>
      <p:pic>
        <p:nvPicPr>
          <p:cNvPr id="5" name="Picture 4">
            <a:extLst>
              <a:ext uri="{FF2B5EF4-FFF2-40B4-BE49-F238E27FC236}">
                <a16:creationId xmlns:a16="http://schemas.microsoft.com/office/drawing/2014/main" id="{EDE53607-B9E2-47B5-A07B-BF1AE9D35182}"/>
              </a:ext>
            </a:extLst>
          </p:cNvPr>
          <p:cNvPicPr>
            <a:picLocks noChangeAspect="1"/>
          </p:cNvPicPr>
          <p:nvPr/>
        </p:nvPicPr>
        <p:blipFill>
          <a:blip r:embed="rId2"/>
          <a:stretch>
            <a:fillRect/>
          </a:stretch>
        </p:blipFill>
        <p:spPr>
          <a:xfrm>
            <a:off x="4049486" y="286603"/>
            <a:ext cx="7872090" cy="5899625"/>
          </a:xfrm>
          <a:prstGeom prst="rect">
            <a:avLst/>
          </a:prstGeom>
        </p:spPr>
      </p:pic>
    </p:spTree>
    <p:extLst>
      <p:ext uri="{BB962C8B-B14F-4D97-AF65-F5344CB8AC3E}">
        <p14:creationId xmlns:p14="http://schemas.microsoft.com/office/powerpoint/2010/main" val="282403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Specialized</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p:txBody>
      </p:sp>
      <p:pic>
        <p:nvPicPr>
          <p:cNvPr id="4" name="Picture 3">
            <a:extLst>
              <a:ext uri="{FF2B5EF4-FFF2-40B4-BE49-F238E27FC236}">
                <a16:creationId xmlns:a16="http://schemas.microsoft.com/office/drawing/2014/main" id="{2D0A9482-23E9-4BDB-8748-AB26108D29F2}"/>
              </a:ext>
            </a:extLst>
          </p:cNvPr>
          <p:cNvPicPr>
            <a:picLocks noChangeAspect="1"/>
          </p:cNvPicPr>
          <p:nvPr/>
        </p:nvPicPr>
        <p:blipFill>
          <a:blip r:embed="rId2"/>
          <a:stretch>
            <a:fillRect/>
          </a:stretch>
        </p:blipFill>
        <p:spPr>
          <a:xfrm>
            <a:off x="4248247" y="517861"/>
            <a:ext cx="7480333" cy="5640343"/>
          </a:xfrm>
          <a:prstGeom prst="rect">
            <a:avLst/>
          </a:prstGeom>
        </p:spPr>
      </p:pic>
    </p:spTree>
    <p:extLst>
      <p:ext uri="{BB962C8B-B14F-4D97-AF65-F5344CB8AC3E}">
        <p14:creationId xmlns:p14="http://schemas.microsoft.com/office/powerpoint/2010/main" val="448924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r>
              <a:rPr lang="en-US" sz="2800" dirty="0"/>
              <a:t>3 different feature maps for various images from middle layer of </a:t>
            </a:r>
            <a:r>
              <a:rPr lang="en-US" sz="2800" dirty="0" err="1"/>
              <a:t>GoogLeNet</a:t>
            </a:r>
            <a:r>
              <a:rPr lang="en-US" sz="2800" dirty="0"/>
              <a:t>. Map 185 (3</a:t>
            </a:r>
            <a:r>
              <a:rPr lang="en-US" sz="2800" baseline="30000" dirty="0"/>
              <a:t>rd</a:t>
            </a:r>
            <a:r>
              <a:rPr lang="en-US" sz="2800" dirty="0"/>
              <a:t> row) seems to have learned to use eyes to classify images.</a:t>
            </a:r>
          </a:p>
        </p:txBody>
      </p:sp>
      <p:pic>
        <p:nvPicPr>
          <p:cNvPr id="4" name="Picture 3">
            <a:extLst>
              <a:ext uri="{FF2B5EF4-FFF2-40B4-BE49-F238E27FC236}">
                <a16:creationId xmlns:a16="http://schemas.microsoft.com/office/drawing/2014/main" id="{24BF8ECF-5E66-4025-82A1-ABBCFDD21396}"/>
              </a:ext>
            </a:extLst>
          </p:cNvPr>
          <p:cNvPicPr>
            <a:picLocks noChangeAspect="1"/>
          </p:cNvPicPr>
          <p:nvPr/>
        </p:nvPicPr>
        <p:blipFill>
          <a:blip r:embed="rId2"/>
          <a:stretch>
            <a:fillRect/>
          </a:stretch>
        </p:blipFill>
        <p:spPr>
          <a:xfrm>
            <a:off x="1036320" y="113833"/>
            <a:ext cx="10353675" cy="4560804"/>
          </a:xfrm>
          <a:prstGeom prst="rect">
            <a:avLst/>
          </a:prstGeom>
        </p:spPr>
      </p:pic>
    </p:spTree>
    <p:extLst>
      <p:ext uri="{BB962C8B-B14F-4D97-AF65-F5344CB8AC3E}">
        <p14:creationId xmlns:p14="http://schemas.microsoft.com/office/powerpoint/2010/main" val="56771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Visualization of pre-</a:t>
            </a:r>
            <a:r>
              <a:rPr lang="en-US" dirty="0" err="1"/>
              <a:t>softmax</a:t>
            </a:r>
            <a:r>
              <a:rPr lang="en-US" dirty="0"/>
              <a:t> (2</a:t>
            </a:r>
            <a:r>
              <a:rPr lang="en-US" baseline="30000" dirty="0"/>
              <a:t>nd</a:t>
            </a:r>
            <a:r>
              <a:rPr lang="en-US" dirty="0"/>
              <a:t> last) and </a:t>
            </a:r>
            <a:r>
              <a:rPr lang="en-US" dirty="0" err="1"/>
              <a:t>softmax</a:t>
            </a:r>
            <a:r>
              <a:rPr lang="en-US" dirty="0"/>
              <a:t> (last) layers</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Shows only the evidence for/against this particular class, without taking other classes into consideration.</a:t>
            </a:r>
          </a:p>
          <a:p>
            <a:pPr>
              <a:buFont typeface="Wingdings" panose="05000000000000000000" pitchFamily="2" charset="2"/>
              <a:buChar char="§"/>
            </a:pPr>
            <a:r>
              <a:rPr lang="en-US" sz="2800" dirty="0"/>
              <a:t> Images in pre-</a:t>
            </a:r>
            <a:r>
              <a:rPr lang="en-US" sz="2800" dirty="0" err="1"/>
              <a:t>softmax</a:t>
            </a:r>
            <a:r>
              <a:rPr lang="en-US" sz="2800" dirty="0"/>
              <a:t> all share similar pattern, suggesting they capture the abstract pattern of “elephant” but not specific elephant type</a:t>
            </a:r>
          </a:p>
        </p:txBody>
      </p:sp>
      <p:pic>
        <p:nvPicPr>
          <p:cNvPr id="6" name="Picture 5">
            <a:extLst>
              <a:ext uri="{FF2B5EF4-FFF2-40B4-BE49-F238E27FC236}">
                <a16:creationId xmlns:a16="http://schemas.microsoft.com/office/drawing/2014/main" id="{17076388-259A-4DCA-84DB-655813A92222}"/>
              </a:ext>
            </a:extLst>
          </p:cNvPr>
          <p:cNvPicPr>
            <a:picLocks noChangeAspect="1"/>
          </p:cNvPicPr>
          <p:nvPr/>
        </p:nvPicPr>
        <p:blipFill>
          <a:blip r:embed="rId2"/>
          <a:stretch>
            <a:fillRect/>
          </a:stretch>
        </p:blipFill>
        <p:spPr>
          <a:xfrm>
            <a:off x="1097280" y="4056778"/>
            <a:ext cx="10426026" cy="2209800"/>
          </a:xfrm>
          <a:prstGeom prst="rect">
            <a:avLst/>
          </a:prstGeom>
        </p:spPr>
      </p:pic>
    </p:spTree>
    <p:extLst>
      <p:ext uri="{BB962C8B-B14F-4D97-AF65-F5344CB8AC3E}">
        <p14:creationId xmlns:p14="http://schemas.microsoft.com/office/powerpoint/2010/main" val="3231407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a:buFont typeface="Wingdings" panose="05000000000000000000" pitchFamily="2" charset="2"/>
              <a:buChar char="§"/>
            </a:pPr>
            <a:endParaRPr lang="en-US" sz="2800" dirty="0"/>
          </a:p>
          <a:p>
            <a:pPr marL="0" indent="0">
              <a:buNone/>
            </a:pPr>
            <a:endParaRPr lang="en-US" sz="2800" dirty="0"/>
          </a:p>
          <a:p>
            <a:pPr>
              <a:buFont typeface="Wingdings" panose="05000000000000000000" pitchFamily="2" charset="2"/>
              <a:buChar char="§"/>
            </a:pPr>
            <a:r>
              <a:rPr lang="en-US" sz="2800" dirty="0"/>
              <a:t> But once get to output layer, classifier can distinguish between different elephant types using their ears</a:t>
            </a:r>
          </a:p>
        </p:txBody>
      </p:sp>
      <p:pic>
        <p:nvPicPr>
          <p:cNvPr id="4" name="Picture 3">
            <a:extLst>
              <a:ext uri="{FF2B5EF4-FFF2-40B4-BE49-F238E27FC236}">
                <a16:creationId xmlns:a16="http://schemas.microsoft.com/office/drawing/2014/main" id="{9310168C-199F-456A-AD32-8BCD2097935D}"/>
              </a:ext>
            </a:extLst>
          </p:cNvPr>
          <p:cNvPicPr>
            <a:picLocks noChangeAspect="1"/>
          </p:cNvPicPr>
          <p:nvPr/>
        </p:nvPicPr>
        <p:blipFill>
          <a:blip r:embed="rId2"/>
          <a:stretch>
            <a:fillRect/>
          </a:stretch>
        </p:blipFill>
        <p:spPr>
          <a:xfrm>
            <a:off x="1036320" y="147563"/>
            <a:ext cx="10207068" cy="4457700"/>
          </a:xfrm>
          <a:prstGeom prst="rect">
            <a:avLst/>
          </a:prstGeom>
        </p:spPr>
      </p:pic>
    </p:spTree>
    <p:extLst>
      <p:ext uri="{BB962C8B-B14F-4D97-AF65-F5344CB8AC3E}">
        <p14:creationId xmlns:p14="http://schemas.microsoft.com/office/powerpoint/2010/main" val="1737309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endParaRPr lang="en-US" sz="2800" dirty="0"/>
          </a:p>
        </p:txBody>
      </p:sp>
      <p:pic>
        <p:nvPicPr>
          <p:cNvPr id="4" name="Picture 3">
            <a:extLst>
              <a:ext uri="{FF2B5EF4-FFF2-40B4-BE49-F238E27FC236}">
                <a16:creationId xmlns:a16="http://schemas.microsoft.com/office/drawing/2014/main" id="{9AF059C2-AFD9-47AB-8162-ECA1B3381387}"/>
              </a:ext>
            </a:extLst>
          </p:cNvPr>
          <p:cNvPicPr>
            <a:picLocks noChangeAspect="1"/>
          </p:cNvPicPr>
          <p:nvPr/>
        </p:nvPicPr>
        <p:blipFill>
          <a:blip r:embed="rId2"/>
          <a:stretch>
            <a:fillRect/>
          </a:stretch>
        </p:blipFill>
        <p:spPr>
          <a:xfrm>
            <a:off x="1232885" y="200784"/>
            <a:ext cx="9787190" cy="5957420"/>
          </a:xfrm>
          <a:prstGeom prst="rect">
            <a:avLst/>
          </a:prstGeom>
        </p:spPr>
      </p:pic>
    </p:spTree>
    <p:extLst>
      <p:ext uri="{BB962C8B-B14F-4D97-AF65-F5344CB8AC3E}">
        <p14:creationId xmlns:p14="http://schemas.microsoft.com/office/powerpoint/2010/main" val="1247264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marL="0" indent="0">
              <a:buNone/>
            </a:pPr>
            <a:endParaRPr lang="en-US" sz="2800" dirty="0"/>
          </a:p>
          <a:p>
            <a:pPr>
              <a:buFont typeface="Wingdings" panose="05000000000000000000" pitchFamily="2" charset="2"/>
              <a:buChar char="§"/>
            </a:pPr>
            <a:r>
              <a:rPr lang="en-US" sz="2800" dirty="0"/>
              <a:t> </a:t>
            </a:r>
            <a:r>
              <a:rPr lang="en-US" sz="2800" dirty="0" err="1"/>
              <a:t>AlexNet</a:t>
            </a:r>
            <a:r>
              <a:rPr lang="en-US" sz="2800" dirty="0"/>
              <a:t> seems to more on contextual information (the sky in the balloon image). This may be because it has the least complex architecture amongst the 3 networks.</a:t>
            </a:r>
          </a:p>
          <a:p>
            <a:pPr>
              <a:buFont typeface="Wingdings" panose="05000000000000000000" pitchFamily="2" charset="2"/>
              <a:buChar char="§"/>
            </a:pPr>
            <a:r>
              <a:rPr lang="en-US" sz="2800" dirty="0"/>
              <a:t> VGG network assigns much importance to the balloon basket. The second highest scoring class in this case was a parachute. Perhaps the network learned to not confuse a balloon with a parachute by detecting a square basket (and not a human).</a:t>
            </a:r>
          </a:p>
        </p:txBody>
      </p:sp>
      <p:pic>
        <p:nvPicPr>
          <p:cNvPr id="4" name="Picture 3">
            <a:extLst>
              <a:ext uri="{FF2B5EF4-FFF2-40B4-BE49-F238E27FC236}">
                <a16:creationId xmlns:a16="http://schemas.microsoft.com/office/drawing/2014/main" id="{32344DF2-EA71-4975-9057-52EEBB0C9117}"/>
              </a:ext>
            </a:extLst>
          </p:cNvPr>
          <p:cNvPicPr>
            <a:picLocks noChangeAspect="1"/>
          </p:cNvPicPr>
          <p:nvPr/>
        </p:nvPicPr>
        <p:blipFill>
          <a:blip r:embed="rId2"/>
          <a:stretch>
            <a:fillRect/>
          </a:stretch>
        </p:blipFill>
        <p:spPr>
          <a:xfrm>
            <a:off x="0" y="625151"/>
            <a:ext cx="12192000" cy="1808344"/>
          </a:xfrm>
          <a:prstGeom prst="rect">
            <a:avLst/>
          </a:prstGeom>
        </p:spPr>
      </p:pic>
    </p:spTree>
    <p:extLst>
      <p:ext uri="{BB962C8B-B14F-4D97-AF65-F5344CB8AC3E}">
        <p14:creationId xmlns:p14="http://schemas.microsoft.com/office/powerpoint/2010/main" val="3123661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Comparison to Class Saliency Visualization (</a:t>
            </a:r>
            <a:r>
              <a:rPr lang="en-US" dirty="0" err="1"/>
              <a:t>Simonyan</a:t>
            </a:r>
            <a:r>
              <a:rPr lang="en-US" dirty="0"/>
              <a:t> et al, 2013)</a:t>
            </a:r>
          </a:p>
        </p:txBody>
      </p:sp>
      <p:pic>
        <p:nvPicPr>
          <p:cNvPr id="4" name="Content Placeholder 3">
            <a:extLst>
              <a:ext uri="{FF2B5EF4-FFF2-40B4-BE49-F238E27FC236}">
                <a16:creationId xmlns:a16="http://schemas.microsoft.com/office/drawing/2014/main" id="{BDD3F5B3-01D1-48EB-A6D5-63E2AF4A248E}"/>
              </a:ext>
            </a:extLst>
          </p:cNvPr>
          <p:cNvPicPr>
            <a:picLocks noGrp="1" noChangeAspect="1"/>
          </p:cNvPicPr>
          <p:nvPr>
            <p:ph idx="1"/>
          </p:nvPr>
        </p:nvPicPr>
        <p:blipFill>
          <a:blip r:embed="rId2"/>
          <a:stretch>
            <a:fillRect/>
          </a:stretch>
        </p:blipFill>
        <p:spPr>
          <a:xfrm rot="5400000">
            <a:off x="6857787" y="2106295"/>
            <a:ext cx="5049520" cy="4311650"/>
          </a:xfrm>
          <a:prstGeom prst="rect">
            <a:avLst/>
          </a:prstGeom>
        </p:spPr>
      </p:pic>
      <p:sp>
        <p:nvSpPr>
          <p:cNvPr id="5" name="Content Placeholder 2">
            <a:extLst>
              <a:ext uri="{FF2B5EF4-FFF2-40B4-BE49-F238E27FC236}">
                <a16:creationId xmlns:a16="http://schemas.microsoft.com/office/drawing/2014/main" id="{7D287667-69EF-4C34-995C-47E344A7125E}"/>
              </a:ext>
            </a:extLst>
          </p:cNvPr>
          <p:cNvSpPr txBox="1">
            <a:spLocks/>
          </p:cNvSpPr>
          <p:nvPr/>
        </p:nvSpPr>
        <p:spPr>
          <a:xfrm>
            <a:off x="1097280" y="1845734"/>
            <a:ext cx="10058400" cy="43124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a:t> Left col shows old method, middle is </a:t>
            </a:r>
          </a:p>
          <a:p>
            <a:pPr marL="0" indent="0">
              <a:buNone/>
            </a:pPr>
            <a:r>
              <a:rPr lang="en-US" sz="2800" dirty="0"/>
              <a:t>original image, right is paper’s method</a:t>
            </a:r>
          </a:p>
          <a:p>
            <a:pPr>
              <a:buFont typeface="Wingdings" panose="05000000000000000000" pitchFamily="2" charset="2"/>
              <a:buChar char="§"/>
            </a:pPr>
            <a:r>
              <a:rPr lang="en-US" sz="2800" dirty="0"/>
              <a:t> Red in left col means ‘sensitive to </a:t>
            </a:r>
          </a:p>
          <a:p>
            <a:pPr marL="0" indent="0">
              <a:buNone/>
            </a:pPr>
            <a:r>
              <a:rPr lang="en-US" sz="2800" dirty="0" err="1"/>
              <a:t>classfication</a:t>
            </a:r>
            <a:r>
              <a:rPr lang="en-US" sz="2800" dirty="0"/>
              <a:t>’</a:t>
            </a:r>
          </a:p>
          <a:p>
            <a:pPr>
              <a:buFont typeface="Wingdings" panose="05000000000000000000" pitchFamily="2" charset="2"/>
              <a:buChar char="§"/>
            </a:pPr>
            <a:r>
              <a:rPr lang="en-US" sz="2800" dirty="0"/>
              <a:t> This paper’s method appears to </a:t>
            </a:r>
          </a:p>
          <a:p>
            <a:pPr marL="0" indent="0">
              <a:buNone/>
            </a:pPr>
            <a:r>
              <a:rPr lang="en-US" sz="2800" dirty="0"/>
              <a:t>achieve more intuitive explanations</a:t>
            </a:r>
          </a:p>
          <a:p>
            <a:pPr>
              <a:buFont typeface="Wingdings" panose="05000000000000000000" pitchFamily="2" charset="2"/>
              <a:buChar char="§"/>
            </a:pPr>
            <a:r>
              <a:rPr lang="en-US" sz="2800" dirty="0"/>
              <a:t> All are correctly classified</a:t>
            </a:r>
          </a:p>
        </p:txBody>
      </p:sp>
    </p:spTree>
    <p:extLst>
      <p:ext uri="{BB962C8B-B14F-4D97-AF65-F5344CB8AC3E}">
        <p14:creationId xmlns:p14="http://schemas.microsoft.com/office/powerpoint/2010/main" val="3965504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a:xfrm>
            <a:off x="1097280" y="286603"/>
            <a:ext cx="10058400" cy="1450757"/>
          </a:xfrm>
        </p:spPr>
        <p:txBody>
          <a:bodyPr/>
          <a:lstStyle/>
          <a:p>
            <a:r>
              <a:rPr lang="en-US" dirty="0"/>
              <a:t>Comparison to Class Saliency Visualization (</a:t>
            </a:r>
            <a:r>
              <a:rPr lang="en-US" dirty="0" err="1"/>
              <a:t>Simonyan</a:t>
            </a:r>
            <a:r>
              <a:rPr lang="en-US" dirty="0"/>
              <a:t> et al, 2013)</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The coffeepot is the only image that’s</a:t>
            </a:r>
          </a:p>
          <a:p>
            <a:pPr marL="0" indent="0">
              <a:buNone/>
            </a:pPr>
            <a:r>
              <a:rPr lang="en-US" sz="2800" dirty="0"/>
              <a:t>incorrectly classified</a:t>
            </a:r>
          </a:p>
        </p:txBody>
      </p:sp>
      <p:pic>
        <p:nvPicPr>
          <p:cNvPr id="4" name="Picture 3">
            <a:extLst>
              <a:ext uri="{FF2B5EF4-FFF2-40B4-BE49-F238E27FC236}">
                <a16:creationId xmlns:a16="http://schemas.microsoft.com/office/drawing/2014/main" id="{98ED911C-6815-4367-8617-A35FCB72974F}"/>
              </a:ext>
            </a:extLst>
          </p:cNvPr>
          <p:cNvPicPr>
            <a:picLocks noChangeAspect="1"/>
          </p:cNvPicPr>
          <p:nvPr/>
        </p:nvPicPr>
        <p:blipFill>
          <a:blip r:embed="rId2"/>
          <a:stretch>
            <a:fillRect/>
          </a:stretch>
        </p:blipFill>
        <p:spPr>
          <a:xfrm rot="5400000">
            <a:off x="7188219" y="2106063"/>
            <a:ext cx="4823927" cy="4106741"/>
          </a:xfrm>
          <a:prstGeom prst="rect">
            <a:avLst/>
          </a:prstGeom>
        </p:spPr>
      </p:pic>
    </p:spTree>
    <p:extLst>
      <p:ext uri="{BB962C8B-B14F-4D97-AF65-F5344CB8AC3E}">
        <p14:creationId xmlns:p14="http://schemas.microsoft.com/office/powerpoint/2010/main" val="193718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79B3-291C-4BD7-99EB-400E49254EB4}"/>
              </a:ext>
            </a:extLst>
          </p:cNvPr>
          <p:cNvSpPr>
            <a:spLocks noGrp="1"/>
          </p:cNvSpPr>
          <p:nvPr>
            <p:ph type="title"/>
          </p:nvPr>
        </p:nvSpPr>
        <p:spPr/>
        <p:txBody>
          <a:bodyPr/>
          <a:lstStyle/>
          <a:p>
            <a:r>
              <a:rPr lang="en-US" dirty="0"/>
              <a:t>Outline of Talk</a:t>
            </a:r>
          </a:p>
        </p:txBody>
      </p:sp>
      <p:sp>
        <p:nvSpPr>
          <p:cNvPr id="3" name="Content Placeholder 2">
            <a:extLst>
              <a:ext uri="{FF2B5EF4-FFF2-40B4-BE49-F238E27FC236}">
                <a16:creationId xmlns:a16="http://schemas.microsoft.com/office/drawing/2014/main" id="{3B21EEA4-AFF6-4DF8-AFAC-AC764E0264F7}"/>
              </a:ext>
            </a:extLst>
          </p:cNvPr>
          <p:cNvSpPr>
            <a:spLocks noGrp="1"/>
          </p:cNvSpPr>
          <p:nvPr>
            <p:ph idx="1"/>
          </p:nvPr>
        </p:nvSpPr>
        <p:spPr/>
        <p:txBody>
          <a:bodyPr>
            <a:normAutofit/>
          </a:bodyPr>
          <a:lstStyle/>
          <a:p>
            <a:pPr marL="514350" indent="-514350">
              <a:buFont typeface="+mj-lt"/>
              <a:buAutoNum type="arabicPeriod"/>
            </a:pPr>
            <a:r>
              <a:rPr lang="en-US" sz="2800" dirty="0"/>
              <a:t>Previous Related Work</a:t>
            </a:r>
          </a:p>
          <a:p>
            <a:pPr marL="514350" indent="-514350">
              <a:buFont typeface="+mj-lt"/>
              <a:buAutoNum type="arabicPeriod"/>
            </a:pPr>
            <a:r>
              <a:rPr lang="en-US" sz="2800" dirty="0"/>
              <a:t>Introduction to Method: Prediction Difference Analysis (PDA)</a:t>
            </a:r>
          </a:p>
          <a:p>
            <a:pPr marL="514350" indent="-514350">
              <a:buFont typeface="+mj-lt"/>
              <a:buAutoNum type="arabicPeriod"/>
            </a:pPr>
            <a:r>
              <a:rPr lang="en-US" sz="2800" dirty="0"/>
              <a:t>Evaluation Metric: Weight of Evidence</a:t>
            </a:r>
          </a:p>
          <a:p>
            <a:pPr marL="514350" indent="-514350">
              <a:buFont typeface="+mj-lt"/>
              <a:buAutoNum type="arabicPeriod"/>
            </a:pPr>
            <a:r>
              <a:rPr lang="en-US" sz="2800" dirty="0"/>
              <a:t>3 Changes to PDA made in this paper</a:t>
            </a:r>
          </a:p>
          <a:p>
            <a:pPr marL="514350" indent="-514350">
              <a:buFont typeface="+mj-lt"/>
              <a:buAutoNum type="arabicPeriod"/>
            </a:pPr>
            <a:r>
              <a:rPr lang="en-US" sz="2800" dirty="0"/>
              <a:t>MRI and ImageNet Results</a:t>
            </a:r>
          </a:p>
          <a:p>
            <a:pPr marL="514350" indent="-514350">
              <a:buFont typeface="+mj-lt"/>
              <a:buAutoNum type="arabicPeriod"/>
            </a:pPr>
            <a:r>
              <a:rPr lang="en-US" sz="2800" dirty="0"/>
              <a:t>Comparison to previous method “Class Saliency Visualization”</a:t>
            </a:r>
          </a:p>
        </p:txBody>
      </p:sp>
    </p:spTree>
    <p:extLst>
      <p:ext uri="{BB962C8B-B14F-4D97-AF65-F5344CB8AC3E}">
        <p14:creationId xmlns:p14="http://schemas.microsoft.com/office/powerpoint/2010/main" val="2551244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p:txBody>
          <a:bodyPr/>
          <a:lstStyle/>
          <a:p>
            <a:r>
              <a:rPr lang="en-US" dirty="0"/>
              <a:t>Future Work</a:t>
            </a:r>
          </a:p>
        </p:txBody>
      </p:sp>
      <p:sp>
        <p:nvSpPr>
          <p:cNvPr id="3" name="Content Placeholder 2">
            <a:extLst>
              <a:ext uri="{FF2B5EF4-FFF2-40B4-BE49-F238E27FC236}">
                <a16:creationId xmlns:a16="http://schemas.microsoft.com/office/drawing/2014/main" id="{FF86A907-D28E-4968-8257-F588F4EA2A3A}"/>
              </a:ext>
            </a:extLst>
          </p:cNvPr>
          <p:cNvSpPr>
            <a:spLocks noGrp="1"/>
          </p:cNvSpPr>
          <p:nvPr>
            <p:ph idx="1"/>
          </p:nvPr>
        </p:nvSpPr>
        <p:spPr>
          <a:xfrm>
            <a:off x="1097280" y="1845734"/>
            <a:ext cx="10058400" cy="4312470"/>
          </a:xfrm>
        </p:spPr>
        <p:txBody>
          <a:bodyPr>
            <a:normAutofit/>
          </a:bodyPr>
          <a:lstStyle/>
          <a:p>
            <a:pPr>
              <a:buFont typeface="Wingdings" panose="05000000000000000000" pitchFamily="2" charset="2"/>
              <a:buChar char="§"/>
            </a:pPr>
            <a:r>
              <a:rPr lang="en-US" sz="2800" dirty="0"/>
              <a:t> Find more sophisticated yet still efficient model for conditional sampling; downweigh pixels that are easily predictable from their neighbors</a:t>
            </a:r>
          </a:p>
          <a:p>
            <a:pPr>
              <a:buFont typeface="Wingdings" panose="05000000000000000000" pitchFamily="2" charset="2"/>
              <a:buChar char="§"/>
            </a:pPr>
            <a:r>
              <a:rPr lang="en-US" sz="2800" dirty="0"/>
              <a:t> Use better classification algorithm for medical analysis</a:t>
            </a:r>
          </a:p>
          <a:p>
            <a:pPr>
              <a:buFont typeface="Wingdings" panose="05000000000000000000" pitchFamily="2" charset="2"/>
              <a:buChar char="§"/>
            </a:pPr>
            <a:r>
              <a:rPr lang="en-US" sz="2800" dirty="0"/>
              <a:t> Visualization results using interactive 3D model</a:t>
            </a:r>
          </a:p>
          <a:p>
            <a:pPr>
              <a:buFont typeface="Wingdings" panose="05000000000000000000" pitchFamily="2" charset="2"/>
              <a:buChar char="§"/>
            </a:pPr>
            <a:r>
              <a:rPr lang="en-US" sz="2800" dirty="0"/>
              <a:t> This method requires significant computational resources, so reduce pre-computation time using more powerful GPUs and optimization techniques</a:t>
            </a:r>
          </a:p>
        </p:txBody>
      </p:sp>
    </p:spTree>
    <p:extLst>
      <p:ext uri="{BB962C8B-B14F-4D97-AF65-F5344CB8AC3E}">
        <p14:creationId xmlns:p14="http://schemas.microsoft.com/office/powerpoint/2010/main" val="779262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E1BE-FDC9-4CF8-B3FB-934CCF19F75C}"/>
              </a:ext>
            </a:extLst>
          </p:cNvPr>
          <p:cNvSpPr>
            <a:spLocks noGrp="1"/>
          </p:cNvSpPr>
          <p:nvPr>
            <p:ph type="title"/>
          </p:nvPr>
        </p:nvSpPr>
        <p:spPr>
          <a:xfrm>
            <a:off x="1066800" y="2404652"/>
            <a:ext cx="10058400" cy="1450757"/>
          </a:xfrm>
        </p:spPr>
        <p:txBody>
          <a:bodyPr>
            <a:normAutofit/>
          </a:bodyPr>
          <a:lstStyle/>
          <a:p>
            <a:pPr algn="ctr"/>
            <a:r>
              <a:rPr lang="en-US" sz="6600" dirty="0"/>
              <a:t>END</a:t>
            </a:r>
          </a:p>
        </p:txBody>
      </p:sp>
    </p:spTree>
    <p:extLst>
      <p:ext uri="{BB962C8B-B14F-4D97-AF65-F5344CB8AC3E}">
        <p14:creationId xmlns:p14="http://schemas.microsoft.com/office/powerpoint/2010/main" val="278374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AFF2-0C5C-46F4-A9B2-4D1F5B149F9B}"/>
              </a:ext>
            </a:extLst>
          </p:cNvPr>
          <p:cNvSpPr>
            <a:spLocks noGrp="1"/>
          </p:cNvSpPr>
          <p:nvPr>
            <p:ph type="title"/>
          </p:nvPr>
        </p:nvSpPr>
        <p:spPr/>
        <p:txBody>
          <a:bodyPr/>
          <a:lstStyle/>
          <a:p>
            <a:r>
              <a:rPr lang="en-US" dirty="0"/>
              <a:t>Previous Related Work</a:t>
            </a:r>
          </a:p>
        </p:txBody>
      </p:sp>
      <p:sp>
        <p:nvSpPr>
          <p:cNvPr id="3" name="Content Placeholder 2">
            <a:extLst>
              <a:ext uri="{FF2B5EF4-FFF2-40B4-BE49-F238E27FC236}">
                <a16:creationId xmlns:a16="http://schemas.microsoft.com/office/drawing/2014/main" id="{F5133A32-7B91-427C-A6E7-C9584157DB02}"/>
              </a:ext>
            </a:extLst>
          </p:cNvPr>
          <p:cNvSpPr>
            <a:spLocks noGrp="1"/>
          </p:cNvSpPr>
          <p:nvPr>
            <p:ph idx="1"/>
          </p:nvPr>
        </p:nvSpPr>
        <p:spPr/>
        <p:txBody>
          <a:bodyPr>
            <a:normAutofit/>
          </a:bodyPr>
          <a:lstStyle/>
          <a:p>
            <a:pPr>
              <a:buFont typeface="Wingdings" panose="05000000000000000000" pitchFamily="2" charset="2"/>
              <a:buChar char="§"/>
            </a:pPr>
            <a:r>
              <a:rPr lang="en-US" sz="2800" dirty="0"/>
              <a:t> 2 APPROACHES to understanding a neural network through visualization </a:t>
            </a:r>
          </a:p>
          <a:p>
            <a:pPr>
              <a:buFont typeface="Wingdings" panose="05000000000000000000" pitchFamily="2" charset="2"/>
              <a:buChar char="§"/>
            </a:pPr>
            <a:r>
              <a:rPr lang="en-US" sz="2800" dirty="0"/>
              <a:t> Approach 1: Generate/alter an input image using gradient ascent to maximally activate a given node/class score</a:t>
            </a:r>
          </a:p>
          <a:p>
            <a:pPr>
              <a:buFont typeface="Wingdings" panose="05000000000000000000" pitchFamily="2" charset="2"/>
              <a:buChar char="§"/>
            </a:pPr>
            <a:r>
              <a:rPr lang="en-US" sz="2800" dirty="0"/>
              <a:t> “Visualizing Higher-Layer Features of a Deep Network” (Erhan et al, 2009) was an early pioneer of this approach. “Visualizing Image Classification Models and Saliency Maps” (</a:t>
            </a:r>
            <a:r>
              <a:rPr lang="en-US" sz="2800" dirty="0" err="1"/>
              <a:t>Simonyan</a:t>
            </a:r>
            <a:r>
              <a:rPr lang="en-US" sz="2800" dirty="0"/>
              <a:t> et al, 2013) applied this to </a:t>
            </a:r>
            <a:r>
              <a:rPr lang="en-US" sz="2800" dirty="0" err="1"/>
              <a:t>ConvNets</a:t>
            </a:r>
            <a:r>
              <a:rPr lang="en-US" sz="2800" dirty="0"/>
              <a:t>. </a:t>
            </a:r>
            <a:r>
              <a:rPr lang="en-US" sz="2800" dirty="0" err="1"/>
              <a:t>Deepdream</a:t>
            </a:r>
            <a:r>
              <a:rPr lang="en-US" sz="2800" dirty="0"/>
              <a:t> is another type of technique with this approach.</a:t>
            </a:r>
          </a:p>
        </p:txBody>
      </p:sp>
    </p:spTree>
    <p:extLst>
      <p:ext uri="{BB962C8B-B14F-4D97-AF65-F5344CB8AC3E}">
        <p14:creationId xmlns:p14="http://schemas.microsoft.com/office/powerpoint/2010/main" val="3780085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AFF2-0C5C-46F4-A9B2-4D1F5B149F9B}"/>
              </a:ext>
            </a:extLst>
          </p:cNvPr>
          <p:cNvSpPr>
            <a:spLocks noGrp="1"/>
          </p:cNvSpPr>
          <p:nvPr>
            <p:ph type="title"/>
          </p:nvPr>
        </p:nvSpPr>
        <p:spPr/>
        <p:txBody>
          <a:bodyPr/>
          <a:lstStyle/>
          <a:p>
            <a:r>
              <a:rPr lang="en-US" dirty="0"/>
              <a:t>Previous Related Work</a:t>
            </a:r>
          </a:p>
        </p:txBody>
      </p:sp>
      <p:sp>
        <p:nvSpPr>
          <p:cNvPr id="3" name="Content Placeholder 2">
            <a:extLst>
              <a:ext uri="{FF2B5EF4-FFF2-40B4-BE49-F238E27FC236}">
                <a16:creationId xmlns:a16="http://schemas.microsoft.com/office/drawing/2014/main" id="{F5133A32-7B91-427C-A6E7-C9584157DB02}"/>
              </a:ext>
            </a:extLst>
          </p:cNvPr>
          <p:cNvSpPr>
            <a:spLocks noGrp="1"/>
          </p:cNvSpPr>
          <p:nvPr>
            <p:ph idx="1"/>
          </p:nvPr>
        </p:nvSpPr>
        <p:spPr/>
        <p:txBody>
          <a:bodyPr>
            <a:normAutofit/>
          </a:bodyPr>
          <a:lstStyle/>
          <a:p>
            <a:pPr>
              <a:buFont typeface="Wingdings" panose="05000000000000000000" pitchFamily="2" charset="2"/>
              <a:buChar char="§"/>
            </a:pPr>
            <a:r>
              <a:rPr lang="en-US" sz="2800" dirty="0"/>
              <a:t> Approach 2: Visualize how network responds to a SPECIFIC input image to explain a particular classification made by the network. </a:t>
            </a:r>
            <a:r>
              <a:rPr lang="en-US" sz="2800" b="1" dirty="0"/>
              <a:t>This paper uses the 2nd approach.</a:t>
            </a:r>
          </a:p>
          <a:p>
            <a:pPr>
              <a:buFont typeface="Wingdings" panose="05000000000000000000" pitchFamily="2" charset="2"/>
              <a:buChar char="§"/>
            </a:pPr>
            <a:r>
              <a:rPr lang="en-US" sz="2800" dirty="0"/>
              <a:t> (</a:t>
            </a:r>
            <a:r>
              <a:rPr lang="en-US" sz="2800" dirty="0" err="1"/>
              <a:t>Simonyan</a:t>
            </a:r>
            <a:r>
              <a:rPr lang="en-US" sz="2800" dirty="0"/>
              <a:t> et al, 2013) used ‘Class Saliency Visualization’, which is related to Deconvolutional networks from the paper “Visualizing and understanding convolutional networks” (</a:t>
            </a:r>
            <a:r>
              <a:rPr lang="en-US" sz="2800" dirty="0" err="1"/>
              <a:t>Zeiler</a:t>
            </a:r>
            <a:r>
              <a:rPr lang="en-US" sz="2800" dirty="0"/>
              <a:t> and Fergus 2014). </a:t>
            </a:r>
          </a:p>
          <a:p>
            <a:pPr>
              <a:buFont typeface="Wingdings" panose="05000000000000000000" pitchFamily="2" charset="2"/>
              <a:buChar char="§"/>
            </a:pPr>
            <a:r>
              <a:rPr lang="en-US" sz="2800" b="1" dirty="0"/>
              <a:t> This paper is novel because it applies a technique called Prediction Difference Analysis to feature visualization; the authors claim this is a more rigorous approach than certain previous methods</a:t>
            </a:r>
          </a:p>
        </p:txBody>
      </p:sp>
    </p:spTree>
    <p:extLst>
      <p:ext uri="{BB962C8B-B14F-4D97-AF65-F5344CB8AC3E}">
        <p14:creationId xmlns:p14="http://schemas.microsoft.com/office/powerpoint/2010/main" val="403075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AFF2-0C5C-46F4-A9B2-4D1F5B149F9B}"/>
              </a:ext>
            </a:extLst>
          </p:cNvPr>
          <p:cNvSpPr>
            <a:spLocks noGrp="1"/>
          </p:cNvSpPr>
          <p:nvPr>
            <p:ph type="title"/>
          </p:nvPr>
        </p:nvSpPr>
        <p:spPr/>
        <p:txBody>
          <a:bodyPr/>
          <a:lstStyle/>
          <a:p>
            <a:r>
              <a:rPr lang="en-US" dirty="0"/>
              <a:t>Previous Related Work</a:t>
            </a:r>
          </a:p>
        </p:txBody>
      </p:sp>
      <p:sp>
        <p:nvSpPr>
          <p:cNvPr id="3" name="Content Placeholder 2">
            <a:extLst>
              <a:ext uri="{FF2B5EF4-FFF2-40B4-BE49-F238E27FC236}">
                <a16:creationId xmlns:a16="http://schemas.microsoft.com/office/drawing/2014/main" id="{F5133A32-7B91-427C-A6E7-C9584157DB02}"/>
              </a:ext>
            </a:extLst>
          </p:cNvPr>
          <p:cNvSpPr>
            <a:spLocks noGrp="1"/>
          </p:cNvSpPr>
          <p:nvPr>
            <p:ph idx="1"/>
          </p:nvPr>
        </p:nvSpPr>
        <p:spPr/>
        <p:txBody>
          <a:bodyPr>
            <a:normAutofit/>
          </a:bodyPr>
          <a:lstStyle/>
          <a:p>
            <a:pPr>
              <a:buFont typeface="Wingdings" panose="05000000000000000000" pitchFamily="2" charset="2"/>
              <a:buChar char="§"/>
            </a:pPr>
            <a:r>
              <a:rPr lang="en-US" sz="2800" dirty="0"/>
              <a:t> Additionally, a reviewer noted that, contrast to previous work, this paper has the key insight that the more important features are ones that 1) maximally change the output and 2) are more unpredictable from other features </a:t>
            </a:r>
          </a:p>
          <a:p>
            <a:pPr>
              <a:buFont typeface="Wingdings" panose="05000000000000000000" pitchFamily="2" charset="2"/>
              <a:buChar char="§"/>
            </a:pPr>
            <a:r>
              <a:rPr lang="en-US" sz="2800" b="1" dirty="0"/>
              <a:t> “Most previous work has focused on finding features that maximally change the output without accounting for their predictability from other features</a:t>
            </a:r>
            <a:r>
              <a:rPr lang="en-US" sz="2800" dirty="0"/>
              <a:t>.”</a:t>
            </a:r>
          </a:p>
          <a:p>
            <a:pPr>
              <a:buFont typeface="Wingdings" panose="05000000000000000000" pitchFamily="2" charset="2"/>
              <a:buChar char="§"/>
            </a:pPr>
            <a:r>
              <a:rPr lang="en-US" sz="2800" dirty="0"/>
              <a:t> </a:t>
            </a:r>
            <a:r>
              <a:rPr lang="en-US" sz="2800" dirty="0">
                <a:hlinkClick r:id="rId2"/>
              </a:rPr>
              <a:t>https://openreview.net/forum?id=BJ5UeU9xx</a:t>
            </a:r>
            <a:endParaRPr lang="en-US" sz="2800" dirty="0"/>
          </a:p>
        </p:txBody>
      </p:sp>
    </p:spTree>
    <p:extLst>
      <p:ext uri="{BB962C8B-B14F-4D97-AF65-F5344CB8AC3E}">
        <p14:creationId xmlns:p14="http://schemas.microsoft.com/office/powerpoint/2010/main" val="17484312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3151</TotalTime>
  <Words>2789</Words>
  <Application>Microsoft Office PowerPoint</Application>
  <PresentationFormat>Widescreen</PresentationFormat>
  <Paragraphs>253</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Calibri</vt:lpstr>
      <vt:lpstr>Calibri Light</vt:lpstr>
      <vt:lpstr>Wingdings</vt:lpstr>
      <vt:lpstr>Retrospect</vt:lpstr>
      <vt:lpstr>Visualizing Deep Neural Network Decisions: Prediction Difference Analysis</vt:lpstr>
      <vt:lpstr>Introduction</vt:lpstr>
      <vt:lpstr>Medical Application</vt:lpstr>
      <vt:lpstr>Problem + Solution</vt:lpstr>
      <vt:lpstr>Additional Novel Applications (for Convolutional NNs only)</vt:lpstr>
      <vt:lpstr>Outline of Talk</vt:lpstr>
      <vt:lpstr>Previous Related Work</vt:lpstr>
      <vt:lpstr>Previous Related Work</vt:lpstr>
      <vt:lpstr>Previous Related Work</vt:lpstr>
      <vt:lpstr>Previous Related Work</vt:lpstr>
      <vt:lpstr>Explanation of Method: Introduction</vt:lpstr>
      <vt:lpstr>Explanation of Method: Introduction</vt:lpstr>
      <vt:lpstr>Explanation of Method: Introduction</vt:lpstr>
      <vt:lpstr>Prediction Difference Analysis</vt:lpstr>
      <vt:lpstr>Prediction Difference Analysis: How it was developed in response to issues</vt:lpstr>
      <vt:lpstr>Prediction Difference Analysis: How it was developed in response to issues</vt:lpstr>
      <vt:lpstr>Prediction Difference Analysis: How it was developed in response to issues</vt:lpstr>
      <vt:lpstr>What does odds ratio describe?</vt:lpstr>
      <vt:lpstr>Weight of Evidence</vt:lpstr>
      <vt:lpstr>Weight of Evidence</vt:lpstr>
      <vt:lpstr>Change #1 from PDA: High-level feature removal</vt:lpstr>
      <vt:lpstr>Change #2 from PDA</vt:lpstr>
      <vt:lpstr>Change #2 from PDA</vt:lpstr>
      <vt:lpstr>Change #2 from PDA: Conditional Sampling</vt:lpstr>
      <vt:lpstr>Illustration of the Two Changes</vt:lpstr>
      <vt:lpstr>Change #2 from PDA: Conditional Sampling</vt:lpstr>
      <vt:lpstr>Change #2 from PDA: Conditional Sampling</vt:lpstr>
      <vt:lpstr>Change #2 from PDA: Conditional Sampling</vt:lpstr>
      <vt:lpstr>Change #2 from PDA: Conditional Sampling</vt:lpstr>
      <vt:lpstr>Change #2 from PDA: Conditional Sampling</vt:lpstr>
      <vt:lpstr>Change #2 from PDA: Conditional Sampling</vt:lpstr>
      <vt:lpstr>Steps for conditional sampling</vt:lpstr>
      <vt:lpstr>2. Create a multivariate normal distribution using L-patch’s sample distribution</vt:lpstr>
      <vt:lpstr>3. For every feature in k-patch, draw S samples from this normal distribution</vt:lpstr>
      <vt:lpstr>4. Run trained classifier’s forward pass on these k*S values</vt:lpstr>
      <vt:lpstr>5. Take the average to get </vt:lpstr>
      <vt:lpstr>PowerPoint Presentation</vt:lpstr>
      <vt:lpstr>Change #3 from PDA: How nodes in a hidden layer affect nodes in deeper layers</vt:lpstr>
      <vt:lpstr>Experiment Results from MRI</vt:lpstr>
      <vt:lpstr>Experiment Results from MRI</vt:lpstr>
      <vt:lpstr>PowerPoint Presentation</vt:lpstr>
      <vt:lpstr>PowerPoint Presentation</vt:lpstr>
      <vt:lpstr>PowerPoint Presentation</vt:lpstr>
      <vt:lpstr>PowerPoint Presentation</vt:lpstr>
      <vt:lpstr>PowerPoint Presentation</vt:lpstr>
      <vt:lpstr>Experiment Results from ImageNet</vt:lpstr>
      <vt:lpstr>Experiment Results from ImageNet</vt:lpstr>
      <vt:lpstr>Experiment Results from ImageNet</vt:lpstr>
      <vt:lpstr>Experiment Results from ImageNet</vt:lpstr>
      <vt:lpstr>Edges</vt:lpstr>
      <vt:lpstr>Faces</vt:lpstr>
      <vt:lpstr>Specialized</vt:lpstr>
      <vt:lpstr>PowerPoint Presentation</vt:lpstr>
      <vt:lpstr>Visualization of pre-softmax (2nd last) and softmax (last) layers</vt:lpstr>
      <vt:lpstr>PowerPoint Presentation</vt:lpstr>
      <vt:lpstr>PowerPoint Presentation</vt:lpstr>
      <vt:lpstr>PowerPoint Presentation</vt:lpstr>
      <vt:lpstr>Comparison to Class Saliency Visualization (Simonyan et al, 2013)</vt:lpstr>
      <vt:lpstr>Comparison to Class Saliency Visualization (Simonyan et al, 2013)</vt:lpstr>
      <vt:lpstr>Future Work</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Visualizing deep neural network decisions: Prediction difference analysis</dc:title>
  <dc:creator>Michael Lan</dc:creator>
  <cp:lastModifiedBy>Michael Lan</cp:lastModifiedBy>
  <cp:revision>419</cp:revision>
  <dcterms:created xsi:type="dcterms:W3CDTF">2019-02-06T03:12:58Z</dcterms:created>
  <dcterms:modified xsi:type="dcterms:W3CDTF">2019-03-02T22:18:44Z</dcterms:modified>
</cp:coreProperties>
</file>